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8.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comments/comment1.xml" ContentType="application/vnd.openxmlformats-officedocument.presentationml.comments+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61" r:id="rId2"/>
    <p:sldId id="521" r:id="rId3"/>
    <p:sldId id="465" r:id="rId4"/>
    <p:sldId id="466" r:id="rId5"/>
    <p:sldId id="496" r:id="rId6"/>
    <p:sldId id="492" r:id="rId7"/>
    <p:sldId id="493" r:id="rId8"/>
    <p:sldId id="494" r:id="rId9"/>
    <p:sldId id="495" r:id="rId10"/>
    <p:sldId id="525" r:id="rId11"/>
    <p:sldId id="499" r:id="rId12"/>
    <p:sldId id="505" r:id="rId13"/>
    <p:sldId id="502" r:id="rId14"/>
    <p:sldId id="500" r:id="rId15"/>
    <p:sldId id="501" r:id="rId16"/>
    <p:sldId id="504" r:id="rId17"/>
    <p:sldId id="506" r:id="rId18"/>
    <p:sldId id="468" r:id="rId19"/>
    <p:sldId id="469" r:id="rId20"/>
    <p:sldId id="470" r:id="rId21"/>
    <p:sldId id="471" r:id="rId22"/>
    <p:sldId id="472" r:id="rId23"/>
    <p:sldId id="527" r:id="rId24"/>
    <p:sldId id="526" r:id="rId25"/>
    <p:sldId id="524" r:id="rId26"/>
    <p:sldId id="523" r:id="rId27"/>
    <p:sldId id="522" r:id="rId28"/>
    <p:sldId id="474" r:id="rId29"/>
  </p:sldIdLst>
  <p:sldSz cx="9144000" cy="6858000" type="screen4x3"/>
  <p:notesSz cx="6858000" cy="9144000"/>
  <p:defaultTextStyle>
    <a:defPPr>
      <a:defRPr lang="en-GB"/>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sen, Vincent" initials="JV" lastIdx="1" clrIdx="0">
    <p:extLst>
      <p:ext uri="{19B8F6BF-5375-455C-9EA6-DF929625EA0E}">
        <p15:presenceInfo xmlns:p15="http://schemas.microsoft.com/office/powerpoint/2012/main" userId="S-1-5-21-2032091107-1257326781-829235722-254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8" autoAdjust="0"/>
    <p:restoredTop sz="86355" autoAdjust="0"/>
  </p:normalViewPr>
  <p:slideViewPr>
    <p:cSldViewPr snapToGrid="0" showGuides="1">
      <p:cViewPr varScale="1">
        <p:scale>
          <a:sx n="100" d="100"/>
          <a:sy n="100" d="100"/>
        </p:scale>
        <p:origin x="1536" y="90"/>
      </p:cViewPr>
      <p:guideLst>
        <p:guide orient="horz" pos="2160"/>
        <p:guide pos="2880"/>
      </p:guideLst>
    </p:cSldViewPr>
  </p:slideViewPr>
  <p:outlineViewPr>
    <p:cViewPr>
      <p:scale>
        <a:sx n="33" d="100"/>
        <a:sy n="33" d="100"/>
      </p:scale>
      <p:origin x="0" y="-31902"/>
    </p:cViewPr>
  </p:outlineViewPr>
  <p:notesTextViewPr>
    <p:cViewPr>
      <p:scale>
        <a:sx n="100" d="100"/>
        <a:sy n="100" d="100"/>
      </p:scale>
      <p:origin x="0" y="0"/>
    </p:cViewPr>
  </p:notesTextViewPr>
  <p:sorterViewPr>
    <p:cViewPr varScale="1">
      <p:scale>
        <a:sx n="1" d="1"/>
        <a:sy n="1" d="1"/>
      </p:scale>
      <p:origin x="0" y="-3264"/>
    </p:cViewPr>
  </p:sorterViewPr>
  <p:notesViewPr>
    <p:cSldViewPr snapToGrid="0" showGuides="1">
      <p:cViewPr varScale="1">
        <p:scale>
          <a:sx n="70" d="100"/>
          <a:sy n="70" d="100"/>
        </p:scale>
        <p:origin x="-21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04T16:16:09.589" idx="1">
    <p:pos x="10" y="10"/>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GB"/>
          </a:p>
        </p:txBody>
      </p:sp>
      <p:sp>
        <p:nvSpPr>
          <p:cNvPr id="12800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GB"/>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2800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GB"/>
          </a:p>
        </p:txBody>
      </p:sp>
      <p:sp>
        <p:nvSpPr>
          <p:cNvPr id="12800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FB6FAD4-2757-4F2B-A37A-D3E380F33B3D}" type="slidenum">
              <a:rPr lang="en-GB" altLang="en-US"/>
              <a:pPr>
                <a:defRPr/>
              </a:pPr>
              <a:t>‹#›</a:t>
            </a:fld>
            <a:endParaRPr lang="en-GB" altLang="en-US"/>
          </a:p>
        </p:txBody>
      </p:sp>
    </p:spTree>
    <p:extLst>
      <p:ext uri="{BB962C8B-B14F-4D97-AF65-F5344CB8AC3E}">
        <p14:creationId xmlns:p14="http://schemas.microsoft.com/office/powerpoint/2010/main" val="11439420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'A healthy </a:t>
            </a:r>
            <a:r>
              <a:rPr lang="en-GB" altLang="en-US" i="1" smtClean="0"/>
              <a:t>Bombus pascuorum </a:t>
            </a:r>
            <a:r>
              <a:rPr lang="en-GB" altLang="en-US" smtClean="0"/>
              <a:t>colony with workers tending brood. Globally bee populations are in decline, yet there does not appear to be one primary cause. On page xxx of this issue Bryden et al. show how bumblebee colonies can fail if exposed to low levels of a neonicotinoid pesticide. Rather than killing bees outright, this exposure causes individual bees stress and affects their foraging, this in turn impairs colony function and ultimately causes colonies to fail. Since many factors can cause stress, this explains why it has been so difficult to identify a single primary cause for bee declines.'</a:t>
            </a:r>
          </a:p>
          <a:p>
            <a:endParaRPr lang="en-GB" altLang="en-US" smtClean="0"/>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AC218C2-4BD7-4732-8B0C-3AEAFCC05910}" type="slidenum">
              <a:rPr lang="en-GB" altLang="en-US" smtClean="0"/>
              <a:pPr>
                <a:spcBef>
                  <a:spcPct val="0"/>
                </a:spcBef>
              </a:pPr>
              <a:t>5</a:t>
            </a:fld>
            <a:endParaRPr lang="en-GB" altLang="en-US" smtClean="0"/>
          </a:p>
        </p:txBody>
      </p:sp>
    </p:spTree>
    <p:extLst>
      <p:ext uri="{BB962C8B-B14F-4D97-AF65-F5344CB8AC3E}">
        <p14:creationId xmlns:p14="http://schemas.microsoft.com/office/powerpoint/2010/main" val="1456295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E7F76A-1A38-47BF-9E1A-0E39E28E287B}" type="slidenum">
              <a:rPr lang="en-GB" altLang="en-US" smtClean="0"/>
              <a:pPr>
                <a:spcBef>
                  <a:spcPct val="0"/>
                </a:spcBef>
              </a:pPr>
              <a:t>7</a:t>
            </a:fld>
            <a:endParaRPr lang="en-GB" altLang="en-US" smtClean="0"/>
          </a:p>
        </p:txBody>
      </p:sp>
    </p:spTree>
    <p:extLst>
      <p:ext uri="{BB962C8B-B14F-4D97-AF65-F5344CB8AC3E}">
        <p14:creationId xmlns:p14="http://schemas.microsoft.com/office/powerpoint/2010/main" val="286117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Israeli Acute paralysis virus</a:t>
            </a:r>
          </a:p>
          <a:p>
            <a:r>
              <a:rPr lang="en-GB" altLang="en-US" smtClean="0"/>
              <a:t>Kashmir Bee virus</a:t>
            </a:r>
          </a:p>
          <a:p>
            <a:r>
              <a:rPr lang="en-GB" altLang="en-US" smtClean="0"/>
              <a:t>Nosema</a:t>
            </a: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27F694-1328-4EE0-8D9E-55D327BEFF38}" type="slidenum">
              <a:rPr lang="en-GB" altLang="en-US" smtClean="0"/>
              <a:pPr>
                <a:spcBef>
                  <a:spcPct val="0"/>
                </a:spcBef>
              </a:pPr>
              <a:t>9</a:t>
            </a:fld>
            <a:endParaRPr lang="en-GB" altLang="en-US" smtClean="0"/>
          </a:p>
        </p:txBody>
      </p:sp>
    </p:spTree>
    <p:extLst>
      <p:ext uri="{BB962C8B-B14F-4D97-AF65-F5344CB8AC3E}">
        <p14:creationId xmlns:p14="http://schemas.microsoft.com/office/powerpoint/2010/main" val="3306799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EA0C7D-8AED-4A0C-B8EC-317F6662A94A}" type="slidenum">
              <a:rPr lang="en-GB" altLang="en-US" smtClean="0"/>
              <a:pPr>
                <a:spcBef>
                  <a:spcPct val="0"/>
                </a:spcBef>
              </a:pPr>
              <a:t>13</a:t>
            </a:fld>
            <a:endParaRPr lang="en-GB" altLang="en-US" smtClean="0"/>
          </a:p>
        </p:txBody>
      </p:sp>
      <p:sp>
        <p:nvSpPr>
          <p:cNvPr id="63491" name="Rectangle 1"/>
          <p:cNvSpPr>
            <a:spLocks noGrp="1" noRot="1" noChangeAspect="1" noChangeArrowheads="1" noTextEdit="1"/>
          </p:cNvSpPr>
          <p:nvPr>
            <p:ph type="sldImg"/>
          </p:nvPr>
        </p:nvSpPr>
        <p:spPr>
          <a:xfrm>
            <a:off x="1143000" y="695325"/>
            <a:ext cx="4570413" cy="3427413"/>
          </a:xfrm>
          <a:solidFill>
            <a:srgbClr val="FFFFFF"/>
          </a:solidFill>
          <a:ln/>
        </p:spPr>
      </p:sp>
      <p:sp>
        <p:nvSpPr>
          <p:cNvPr id="63492"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279"/>
          <a:lstStyle/>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r>
              <a:rPr lang="en-US" altLang="en-US" smtClean="0"/>
              <a:t>Phase plane demonstrating multiple outcomes in the dynamics of the SLS Model between colony growth and failure. Trajectories denote 20 days of the model starting from different initial conditions (see Methods for more information) and are depicted by arrows coloured according to whether they lead to continued growth (black arrows) or colony failure (red arrows). Parameters were the same as those in Fig.  with </a:t>
            </a:r>
            <a:r>
              <a:rPr lang="en-US" altLang="en-US" i="1" smtClean="0"/>
              <a:t>β </a:t>
            </a:r>
            <a:r>
              <a:rPr lang="en-US" altLang="en-US" smtClean="0"/>
              <a:t>= 0.12.</a:t>
            </a:r>
          </a:p>
          <a:p>
            <a:pPr>
              <a:tabLst>
                <a:tab pos="633413" algn="l"/>
                <a:tab pos="1268413" algn="l"/>
                <a:tab pos="1903413" algn="l"/>
                <a:tab pos="2538413" algn="l"/>
                <a:tab pos="3171825" algn="l"/>
                <a:tab pos="3806825" algn="l"/>
                <a:tab pos="4441825" algn="l"/>
                <a:tab pos="5076825" algn="l"/>
              </a:tabLst>
            </a:pPr>
            <a:endParaRPr lang="en-US" altLang="en-US" smtClean="0"/>
          </a:p>
          <a:p>
            <a:pPr>
              <a:tabLst>
                <a:tab pos="633413" algn="l"/>
                <a:tab pos="1268413" algn="l"/>
                <a:tab pos="1903413" algn="l"/>
                <a:tab pos="2538413" algn="l"/>
                <a:tab pos="3171825" algn="l"/>
                <a:tab pos="3806825" algn="l"/>
                <a:tab pos="4441825" algn="l"/>
                <a:tab pos="5076825" algn="l"/>
              </a:tabLst>
            </a:pPr>
            <a:r>
              <a:rPr lang="en-GB" altLang="en-US" smtClean="0"/>
              <a:t>© This slide is made available for non-commercial use only. Please note that permission may be required for re-use of images in which the copyright is owned by a third party.</a:t>
            </a:r>
            <a:endParaRPr lang="en-US" altLang="en-US" smtClean="0"/>
          </a:p>
        </p:txBody>
      </p:sp>
    </p:spTree>
    <p:extLst>
      <p:ext uri="{BB962C8B-B14F-4D97-AF65-F5344CB8AC3E}">
        <p14:creationId xmlns:p14="http://schemas.microsoft.com/office/powerpoint/2010/main" val="346197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1685351-D0ED-4724-8B6D-D4934ACEC029}" type="slidenum">
              <a:rPr lang="en-GB" altLang="en-US" smtClean="0"/>
              <a:pPr>
                <a:spcBef>
                  <a:spcPct val="0"/>
                </a:spcBef>
              </a:pPr>
              <a:t>16</a:t>
            </a:fld>
            <a:endParaRPr lang="en-GB" altLang="en-US" smtClean="0"/>
          </a:p>
        </p:txBody>
      </p:sp>
      <p:sp>
        <p:nvSpPr>
          <p:cNvPr id="68611" name="Rectangle 1"/>
          <p:cNvSpPr>
            <a:spLocks noGrp="1" noRot="1" noChangeAspect="1" noChangeArrowheads="1" noTextEdit="1"/>
          </p:cNvSpPr>
          <p:nvPr>
            <p:ph type="sldImg"/>
          </p:nvPr>
        </p:nvSpPr>
        <p:spPr>
          <a:xfrm>
            <a:off x="1143000" y="695325"/>
            <a:ext cx="4570413" cy="3427413"/>
          </a:xfrm>
          <a:solidFill>
            <a:srgbClr val="FFFFFF"/>
          </a:solidFill>
          <a:ln/>
        </p:spPr>
      </p:sp>
      <p:sp>
        <p:nvSpPr>
          <p:cNvPr id="68612"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279"/>
          <a:lstStyle/>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r>
              <a:rPr lang="en-US" altLang="en-US" smtClean="0"/>
              <a:t>A schematic diagram showing the changing types of dynamics in the SLS Model due to an increasing rate of healthy bees becoming impaired (</a:t>
            </a:r>
            <a:r>
              <a:rPr lang="en-US" altLang="en-US" i="1" smtClean="0"/>
              <a:t>β</a:t>
            </a:r>
            <a:r>
              <a:rPr lang="en-US" altLang="en-US" smtClean="0"/>
              <a:t> increases over the three panels from left to right). Colonies with black trajectories grow whereas red trajectories lead to failure. (a) All colonies grow. (b) There is a breaking point (dashed line) between two basins of attraction depending on the numbers of bees present in the colony and the level of impaired bees in the colony; depending on initial conditions colonies will either grow or fail. (c) All colonies can grow at first but will eventually fail.</a:t>
            </a:r>
          </a:p>
          <a:p>
            <a:pPr>
              <a:tabLst>
                <a:tab pos="633413" algn="l"/>
                <a:tab pos="1268413" algn="l"/>
                <a:tab pos="1903413" algn="l"/>
                <a:tab pos="2538413" algn="l"/>
                <a:tab pos="3171825" algn="l"/>
                <a:tab pos="3806825" algn="l"/>
                <a:tab pos="4441825" algn="l"/>
                <a:tab pos="5076825" algn="l"/>
              </a:tabLst>
            </a:pPr>
            <a:endParaRPr lang="en-US" altLang="en-US" smtClean="0"/>
          </a:p>
          <a:p>
            <a:pPr>
              <a:tabLst>
                <a:tab pos="633413" algn="l"/>
                <a:tab pos="1268413" algn="l"/>
                <a:tab pos="1903413" algn="l"/>
                <a:tab pos="2538413" algn="l"/>
                <a:tab pos="3171825" algn="l"/>
                <a:tab pos="3806825" algn="l"/>
                <a:tab pos="4441825" algn="l"/>
                <a:tab pos="5076825" algn="l"/>
              </a:tabLst>
            </a:pPr>
            <a:r>
              <a:rPr lang="en-GB" altLang="en-US" smtClean="0"/>
              <a:t>© This slide is made available for non-commercial use only. Please note that permission may be required for re-use of images in which the copyright is owned by a third party.</a:t>
            </a:r>
            <a:endParaRPr lang="en-US" altLang="en-US" smtClean="0"/>
          </a:p>
        </p:txBody>
      </p:sp>
    </p:spTree>
    <p:extLst>
      <p:ext uri="{BB962C8B-B14F-4D97-AF65-F5344CB8AC3E}">
        <p14:creationId xmlns:p14="http://schemas.microsoft.com/office/powerpoint/2010/main" val="1543841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https://natureecoevocommunity.nature.com/posts/the-stickleback-wave-a-spatial-regime-shift</a:t>
            </a:r>
            <a:endParaRPr lang="en-GB" dirty="0"/>
          </a:p>
        </p:txBody>
      </p:sp>
      <p:sp>
        <p:nvSpPr>
          <p:cNvPr id="4" name="Slide Number Placeholder 3"/>
          <p:cNvSpPr>
            <a:spLocks noGrp="1"/>
          </p:cNvSpPr>
          <p:nvPr>
            <p:ph type="sldNum" sz="quarter" idx="10"/>
          </p:nvPr>
        </p:nvSpPr>
        <p:spPr/>
        <p:txBody>
          <a:bodyPr/>
          <a:lstStyle/>
          <a:p>
            <a:pPr>
              <a:defRPr/>
            </a:pPr>
            <a:fld id="{CFB6FAD4-2757-4F2B-A37A-D3E380F33B3D}" type="slidenum">
              <a:rPr lang="en-GB" altLang="en-US" smtClean="0"/>
              <a:pPr>
                <a:defRPr/>
              </a:pPr>
              <a:t>27</a:t>
            </a:fld>
            <a:endParaRPr lang="en-GB" altLang="en-US"/>
          </a:p>
        </p:txBody>
      </p:sp>
    </p:spTree>
    <p:extLst>
      <p:ext uri="{BB962C8B-B14F-4D97-AF65-F5344CB8AC3E}">
        <p14:creationId xmlns:p14="http://schemas.microsoft.com/office/powerpoint/2010/main" val="219214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B7A9CD8-2CCE-4028-82AE-EF55545BAF82}" type="slidenum">
              <a:rPr lang="en-GB" altLang="en-US"/>
              <a:pPr>
                <a:defRPr/>
              </a:pPr>
              <a:t>‹#›</a:t>
            </a:fld>
            <a:endParaRPr lang="en-GB" altLang="en-US"/>
          </a:p>
        </p:txBody>
      </p:sp>
    </p:spTree>
    <p:extLst>
      <p:ext uri="{BB962C8B-B14F-4D97-AF65-F5344CB8AC3E}">
        <p14:creationId xmlns:p14="http://schemas.microsoft.com/office/powerpoint/2010/main" val="480411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DFAC3BA-29EF-4BEA-B66B-52FE7E473CCB}" type="slidenum">
              <a:rPr lang="en-GB" altLang="en-US"/>
              <a:pPr>
                <a:defRPr/>
              </a:pPr>
              <a:t>‹#›</a:t>
            </a:fld>
            <a:endParaRPr lang="en-GB" altLang="en-US"/>
          </a:p>
        </p:txBody>
      </p:sp>
    </p:spTree>
    <p:extLst>
      <p:ext uri="{BB962C8B-B14F-4D97-AF65-F5344CB8AC3E}">
        <p14:creationId xmlns:p14="http://schemas.microsoft.com/office/powerpoint/2010/main" val="2248504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50863F3-30AC-4856-BD18-9E7D4008D4E7}" type="slidenum">
              <a:rPr lang="en-GB" altLang="en-US"/>
              <a:pPr>
                <a:defRPr/>
              </a:pPr>
              <a:t>‹#›</a:t>
            </a:fld>
            <a:endParaRPr lang="en-GB" altLang="en-US"/>
          </a:p>
        </p:txBody>
      </p:sp>
    </p:spTree>
    <p:extLst>
      <p:ext uri="{BB962C8B-B14F-4D97-AF65-F5344CB8AC3E}">
        <p14:creationId xmlns:p14="http://schemas.microsoft.com/office/powerpoint/2010/main" val="900829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B373FF8F-DB28-427A-B5BC-6721717C985C}" type="slidenum">
              <a:rPr lang="en-GB" altLang="en-US"/>
              <a:pPr>
                <a:defRPr/>
              </a:pPr>
              <a:t>‹#›</a:t>
            </a:fld>
            <a:endParaRPr lang="en-GB" altLang="en-US"/>
          </a:p>
        </p:txBody>
      </p:sp>
    </p:spTree>
    <p:extLst>
      <p:ext uri="{BB962C8B-B14F-4D97-AF65-F5344CB8AC3E}">
        <p14:creationId xmlns:p14="http://schemas.microsoft.com/office/powerpoint/2010/main" val="46081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BA4DC131-6AEC-4205-9B29-443332F5B80C}" type="slidenum">
              <a:rPr lang="en-GB" altLang="en-US"/>
              <a:pPr>
                <a:defRPr/>
              </a:pPr>
              <a:t>‹#›</a:t>
            </a:fld>
            <a:endParaRPr lang="en-GB" altLang="en-US"/>
          </a:p>
        </p:txBody>
      </p:sp>
    </p:spTree>
    <p:extLst>
      <p:ext uri="{BB962C8B-B14F-4D97-AF65-F5344CB8AC3E}">
        <p14:creationId xmlns:p14="http://schemas.microsoft.com/office/powerpoint/2010/main" val="2430527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1" y="1604329"/>
            <a:ext cx="8226720" cy="21933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481" y="3935934"/>
            <a:ext cx="8226720" cy="219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p:txBody>
          <a:bodyPr/>
          <a:lstStyle>
            <a:lvl1pPr>
              <a:defRPr/>
            </a:lvl1pPr>
          </a:lstStyle>
          <a:p>
            <a:pPr>
              <a:defRPr/>
            </a:pPr>
            <a:endParaRPr lang="en-US"/>
          </a:p>
        </p:txBody>
      </p:sp>
      <p:sp>
        <p:nvSpPr>
          <p:cNvPr id="6" name="Rectangle 4"/>
          <p:cNvSpPr>
            <a:spLocks noGrp="1" noChangeArrowheads="1"/>
          </p:cNvSpPr>
          <p:nvPr>
            <p:ph type="ftr" idx="11"/>
          </p:nvPr>
        </p:nvSpPr>
        <p:spPr/>
        <p:txBody>
          <a:bodyPr/>
          <a:lstStyle>
            <a:lvl1pPr>
              <a:defRPr/>
            </a:lvl1pPr>
          </a:lstStyle>
          <a:p>
            <a:pPr>
              <a:defRPr/>
            </a:pPr>
            <a:endParaRPr lang="en-US"/>
          </a:p>
        </p:txBody>
      </p:sp>
      <p:sp>
        <p:nvSpPr>
          <p:cNvPr id="7" name="Rectangle 5"/>
          <p:cNvSpPr>
            <a:spLocks noGrp="1" noChangeArrowheads="1"/>
          </p:cNvSpPr>
          <p:nvPr>
            <p:ph type="sldNum" idx="12"/>
          </p:nvPr>
        </p:nvSpPr>
        <p:spPr/>
        <p:txBody>
          <a:bodyPr/>
          <a:lstStyle>
            <a:lvl1pPr>
              <a:defRPr/>
            </a:lvl1pPr>
          </a:lstStyle>
          <a:p>
            <a:pPr>
              <a:defRPr/>
            </a:pPr>
            <a:fld id="{E3FD5B05-9619-459D-9801-8D38AA9244CD}" type="slidenum">
              <a:rPr lang="en-GB" altLang="en-US"/>
              <a:pPr>
                <a:defRPr/>
              </a:pPr>
              <a:t>‹#›</a:t>
            </a:fld>
            <a:endParaRPr lang="en-GB" altLang="en-US"/>
          </a:p>
        </p:txBody>
      </p:sp>
    </p:spTree>
    <p:extLst>
      <p:ext uri="{BB962C8B-B14F-4D97-AF65-F5344CB8AC3E}">
        <p14:creationId xmlns:p14="http://schemas.microsoft.com/office/powerpoint/2010/main" val="144462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96968A7E-9685-4686-B03E-E86B4CED987E}" type="slidenum">
              <a:rPr lang="en-GB" altLang="en-US"/>
              <a:pPr>
                <a:defRPr/>
              </a:pPr>
              <a:t>‹#›</a:t>
            </a:fld>
            <a:endParaRPr lang="en-GB" altLang="en-US"/>
          </a:p>
        </p:txBody>
      </p:sp>
    </p:spTree>
    <p:extLst>
      <p:ext uri="{BB962C8B-B14F-4D97-AF65-F5344CB8AC3E}">
        <p14:creationId xmlns:p14="http://schemas.microsoft.com/office/powerpoint/2010/main" val="298989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314300D-2CA3-4188-A175-7D13820335C2}" type="slidenum">
              <a:rPr lang="en-GB" altLang="en-US"/>
              <a:pPr>
                <a:defRPr/>
              </a:pPr>
              <a:t>‹#›</a:t>
            </a:fld>
            <a:endParaRPr lang="en-GB" altLang="en-US"/>
          </a:p>
        </p:txBody>
      </p:sp>
    </p:spTree>
    <p:extLst>
      <p:ext uri="{BB962C8B-B14F-4D97-AF65-F5344CB8AC3E}">
        <p14:creationId xmlns:p14="http://schemas.microsoft.com/office/powerpoint/2010/main" val="319096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7D781C1-86F9-4BE1-B2ED-A00C78896099}" type="slidenum">
              <a:rPr lang="en-GB" altLang="en-US"/>
              <a:pPr>
                <a:defRPr/>
              </a:pPr>
              <a:t>‹#›</a:t>
            </a:fld>
            <a:endParaRPr lang="en-GB" altLang="en-US"/>
          </a:p>
        </p:txBody>
      </p:sp>
    </p:spTree>
    <p:extLst>
      <p:ext uri="{BB962C8B-B14F-4D97-AF65-F5344CB8AC3E}">
        <p14:creationId xmlns:p14="http://schemas.microsoft.com/office/powerpoint/2010/main" val="73548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DCCCAC15-30EC-4997-9AE9-D9F44E1559DC}" type="slidenum">
              <a:rPr lang="en-GB" altLang="en-US"/>
              <a:pPr>
                <a:defRPr/>
              </a:pPr>
              <a:t>‹#›</a:t>
            </a:fld>
            <a:endParaRPr lang="en-GB" altLang="en-US"/>
          </a:p>
        </p:txBody>
      </p:sp>
    </p:spTree>
    <p:extLst>
      <p:ext uri="{BB962C8B-B14F-4D97-AF65-F5344CB8AC3E}">
        <p14:creationId xmlns:p14="http://schemas.microsoft.com/office/powerpoint/2010/main" val="298399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DCA92760-7830-486F-92ED-06E673569684}" type="slidenum">
              <a:rPr lang="en-GB" altLang="en-US"/>
              <a:pPr>
                <a:defRPr/>
              </a:pPr>
              <a:t>‹#›</a:t>
            </a:fld>
            <a:endParaRPr lang="en-GB" altLang="en-US"/>
          </a:p>
        </p:txBody>
      </p:sp>
    </p:spTree>
    <p:extLst>
      <p:ext uri="{BB962C8B-B14F-4D97-AF65-F5344CB8AC3E}">
        <p14:creationId xmlns:p14="http://schemas.microsoft.com/office/powerpoint/2010/main" val="17815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AE5B161A-2533-4B53-9BDD-BBA5FBDC07E9}" type="slidenum">
              <a:rPr lang="en-GB" altLang="en-US"/>
              <a:pPr>
                <a:defRPr/>
              </a:pPr>
              <a:t>‹#›</a:t>
            </a:fld>
            <a:endParaRPr lang="en-GB" altLang="en-US"/>
          </a:p>
        </p:txBody>
      </p:sp>
    </p:spTree>
    <p:extLst>
      <p:ext uri="{BB962C8B-B14F-4D97-AF65-F5344CB8AC3E}">
        <p14:creationId xmlns:p14="http://schemas.microsoft.com/office/powerpoint/2010/main" val="3748943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98CC263C-F6F8-4416-BBE2-B5AAE8589C5F}" type="slidenum">
              <a:rPr lang="en-GB" altLang="en-US"/>
              <a:pPr>
                <a:defRPr/>
              </a:pPr>
              <a:t>‹#›</a:t>
            </a:fld>
            <a:endParaRPr lang="en-GB" altLang="en-US"/>
          </a:p>
        </p:txBody>
      </p:sp>
    </p:spTree>
    <p:extLst>
      <p:ext uri="{BB962C8B-B14F-4D97-AF65-F5344CB8AC3E}">
        <p14:creationId xmlns:p14="http://schemas.microsoft.com/office/powerpoint/2010/main" val="924771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2CC1533E-2E9D-46F0-A0C2-697765C326D4}" type="slidenum">
              <a:rPr lang="en-GB" altLang="en-US"/>
              <a:pPr>
                <a:defRPr/>
              </a:pPr>
              <a:t>‹#›</a:t>
            </a:fld>
            <a:endParaRPr lang="en-GB" altLang="en-US"/>
          </a:p>
        </p:txBody>
      </p:sp>
    </p:spTree>
    <p:extLst>
      <p:ext uri="{BB962C8B-B14F-4D97-AF65-F5344CB8AC3E}">
        <p14:creationId xmlns:p14="http://schemas.microsoft.com/office/powerpoint/2010/main" val="3250753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BEDA561-4FBB-4A13-A5D5-7953C6F7ABB2}"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hyperlink" Target="http://onlinelibrary.wiley.com/doi/10.1111/ele.12188/full#ele12188-fig-0001"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5800" y="2068513"/>
            <a:ext cx="8278813" cy="1143000"/>
          </a:xfrm>
        </p:spPr>
        <p:txBody>
          <a:bodyPr>
            <a:normAutofit fontScale="90000"/>
          </a:bodyPr>
          <a:lstStyle/>
          <a:p>
            <a:pPr eaLnBrk="1" hangingPunct="1">
              <a:defRPr/>
            </a:pPr>
            <a:r>
              <a:rPr lang="en-US" sz="4000" dirty="0"/>
              <a:t>2020-21 </a:t>
            </a:r>
            <a:r>
              <a:rPr lang="en-US" sz="4000" dirty="0" smtClean="0"/>
              <a:t/>
            </a:r>
            <a:br>
              <a:rPr lang="en-US" sz="4000" dirty="0" smtClean="0"/>
            </a:br>
            <a:r>
              <a:rPr lang="en-US" sz="2700" dirty="0" smtClean="0"/>
              <a:t>3-3 </a:t>
            </a:r>
            <a:r>
              <a:rPr lang="en-US" sz="3100" dirty="0"/>
              <a:t>Alternative stable states, phase shifts and catastrophic transitions</a:t>
            </a:r>
            <a:r>
              <a:rPr lang="en-GB" sz="3100" dirty="0"/>
              <a:t>. Chaos and </a:t>
            </a:r>
            <a:r>
              <a:rPr lang="en-GB" sz="3100" dirty="0" smtClean="0"/>
              <a:t>unpredictability</a:t>
            </a:r>
            <a:r>
              <a:rPr lang="en-US" sz="2700" dirty="0" smtClean="0"/>
              <a:t/>
            </a:r>
            <a:br>
              <a:rPr lang="en-US" sz="2700" dirty="0" smtClean="0"/>
            </a:br>
            <a:r>
              <a:rPr lang="en-GB" altLang="en-US" sz="4000" dirty="0"/>
              <a:t>Evidence for Alternative Stable </a:t>
            </a:r>
            <a:r>
              <a:rPr lang="en-GB" altLang="en-US" sz="4000" dirty="0" smtClean="0"/>
              <a:t>States</a:t>
            </a:r>
            <a:r>
              <a:rPr lang="en-US" sz="4000" dirty="0" smtClean="0"/>
              <a:t> </a:t>
            </a:r>
            <a:r>
              <a:rPr lang="en-GB" sz="4300" dirty="0" smtClean="0">
                <a:cs typeface="Arial" charset="0"/>
              </a:rPr>
              <a:t/>
            </a:r>
            <a:br>
              <a:rPr lang="en-GB" sz="4300" dirty="0" smtClean="0">
                <a:cs typeface="Arial" charset="0"/>
              </a:rPr>
            </a:br>
            <a:endParaRPr lang="en-GB" sz="4300" dirty="0" smtClean="0">
              <a:cs typeface="Arial" charset="0"/>
            </a:endParaRPr>
          </a:p>
        </p:txBody>
      </p:sp>
      <p:sp>
        <p:nvSpPr>
          <p:cNvPr id="4099" name="Text Box 4"/>
          <p:cNvSpPr txBox="1">
            <a:spLocks noChangeArrowheads="1"/>
          </p:cNvSpPr>
          <p:nvPr/>
        </p:nvSpPr>
        <p:spPr bwMode="auto">
          <a:xfrm>
            <a:off x="457200" y="3810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400">
              <a:latin typeface="Comic Sans MS" panose="030F0702030302020204" pitchFamily="66" charset="0"/>
            </a:endParaRPr>
          </a:p>
        </p:txBody>
      </p:sp>
      <p:sp>
        <p:nvSpPr>
          <p:cNvPr id="4100" name="Text Box 3"/>
          <p:cNvSpPr txBox="1">
            <a:spLocks noChangeArrowheads="1"/>
          </p:cNvSpPr>
          <p:nvPr/>
        </p:nvSpPr>
        <p:spPr bwMode="auto">
          <a:xfrm>
            <a:off x="1524000" y="3592513"/>
            <a:ext cx="62484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Arial" panose="020B0604020202020204" pitchFamily="34" charset="0"/>
              </a:rPr>
              <a:t>Vincent Jansen</a:t>
            </a:r>
          </a:p>
          <a:p>
            <a:pPr algn="ctr" eaLnBrk="1" hangingPunct="1">
              <a:spcBef>
                <a:spcPct val="50000"/>
              </a:spcBef>
              <a:buFontTx/>
              <a:buNone/>
            </a:pPr>
            <a:r>
              <a:rPr lang="en-GB" altLang="en-US" sz="2400">
                <a:latin typeface="Arial" panose="020B0604020202020204" pitchFamily="34" charset="0"/>
              </a:rPr>
              <a:t>vincent.jansen@rhul.ac.uk</a:t>
            </a:r>
          </a:p>
        </p:txBody>
      </p:sp>
      <p:pic>
        <p:nvPicPr>
          <p:cNvPr id="4101" name="Picture 6"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488" y="198438"/>
            <a:ext cx="20161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685800" y="404813"/>
            <a:ext cx="7772400" cy="1143000"/>
          </a:xfrm>
        </p:spPr>
        <p:txBody>
          <a:bodyPr/>
          <a:lstStyle/>
          <a:p>
            <a:r>
              <a:rPr lang="en-GB" altLang="en-US" smtClean="0"/>
              <a:t>Effects of exposure of sublethal pesticides</a:t>
            </a:r>
          </a:p>
        </p:txBody>
      </p:sp>
      <p:sp>
        <p:nvSpPr>
          <p:cNvPr id="64515" name="Content Placeholder 2"/>
          <p:cNvSpPr>
            <a:spLocks noGrp="1"/>
          </p:cNvSpPr>
          <p:nvPr>
            <p:ph idx="1"/>
          </p:nvPr>
        </p:nvSpPr>
        <p:spPr>
          <a:xfrm>
            <a:off x="685800" y="1995488"/>
            <a:ext cx="3681413" cy="4114800"/>
          </a:xfrm>
        </p:spPr>
        <p:txBody>
          <a:bodyPr/>
          <a:lstStyle/>
          <a:p>
            <a:r>
              <a:rPr lang="en-GB" altLang="en-US" smtClean="0"/>
              <a:t>Colonies were exposed to sublethal pesticide doses (blue). Control (grey) colonies do not fail</a:t>
            </a:r>
          </a:p>
        </p:txBody>
      </p:sp>
      <p:pic>
        <p:nvPicPr>
          <p:cNvPr id="645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475" y="1638300"/>
            <a:ext cx="3905250"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7" name="TextBox 4"/>
          <p:cNvSpPr txBox="1">
            <a:spLocks noChangeArrowheads="1"/>
          </p:cNvSpPr>
          <p:nvPr/>
        </p:nvSpPr>
        <p:spPr bwMode="auto">
          <a:xfrm>
            <a:off x="5322888" y="6537325"/>
            <a:ext cx="6059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spTree>
    <p:extLst>
      <p:ext uri="{BB962C8B-B14F-4D97-AF65-F5344CB8AC3E}">
        <p14:creationId xmlns:p14="http://schemas.microsoft.com/office/powerpoint/2010/main" val="7335862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685800" y="404813"/>
            <a:ext cx="7772400" cy="1143000"/>
          </a:xfrm>
        </p:spPr>
        <p:txBody>
          <a:bodyPr/>
          <a:lstStyle/>
          <a:p>
            <a:r>
              <a:rPr lang="en-GB" altLang="en-US" smtClean="0"/>
              <a:t>Effects of exposure of sublethal pesticides</a:t>
            </a:r>
          </a:p>
        </p:txBody>
      </p:sp>
      <p:sp>
        <p:nvSpPr>
          <p:cNvPr id="60419" name="Content Placeholder 2"/>
          <p:cNvSpPr>
            <a:spLocks noGrp="1"/>
          </p:cNvSpPr>
          <p:nvPr>
            <p:ph idx="1"/>
          </p:nvPr>
        </p:nvSpPr>
        <p:spPr>
          <a:xfrm>
            <a:off x="349250" y="1981200"/>
            <a:ext cx="8478838" cy="4114800"/>
          </a:xfrm>
        </p:spPr>
        <p:txBody>
          <a:bodyPr/>
          <a:lstStyle/>
          <a:p>
            <a:r>
              <a:rPr lang="en-GB" altLang="en-US" smtClean="0"/>
              <a:t>A number of models were made. One of the models has a death rate that has positive density dependence</a:t>
            </a:r>
          </a:p>
          <a:p>
            <a:r>
              <a:rPr lang="en-GB" altLang="en-US" smtClean="0"/>
              <a:t>The positive density dependence reflects that larger colonies survive better because these colonies function better (e.g forage better, are better at temperature control, hygiene, etc.)</a:t>
            </a:r>
          </a:p>
          <a:p>
            <a:r>
              <a:rPr lang="en-GB" altLang="en-US" smtClean="0"/>
              <a:t>This creates alternative stable states</a:t>
            </a:r>
          </a:p>
        </p:txBody>
      </p:sp>
      <p:sp>
        <p:nvSpPr>
          <p:cNvPr id="60420" name="TextBox 4"/>
          <p:cNvSpPr txBox="1">
            <a:spLocks noChangeArrowheads="1"/>
          </p:cNvSpPr>
          <p:nvPr/>
        </p:nvSpPr>
        <p:spPr bwMode="auto">
          <a:xfrm>
            <a:off x="4271963" y="6551613"/>
            <a:ext cx="605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685800" y="404813"/>
            <a:ext cx="7772400" cy="1143000"/>
          </a:xfrm>
        </p:spPr>
        <p:txBody>
          <a:bodyPr/>
          <a:lstStyle/>
          <a:p>
            <a:r>
              <a:rPr lang="en-GB" altLang="en-US" smtClean="0"/>
              <a:t>Effects of exposure of sublethal pesticides</a:t>
            </a:r>
          </a:p>
        </p:txBody>
      </p:sp>
      <p:sp>
        <p:nvSpPr>
          <p:cNvPr id="61443" name="TextBox 4"/>
          <p:cNvSpPr txBox="1">
            <a:spLocks noChangeArrowheads="1"/>
          </p:cNvSpPr>
          <p:nvPr/>
        </p:nvSpPr>
        <p:spPr bwMode="auto">
          <a:xfrm>
            <a:off x="4271963" y="6551613"/>
            <a:ext cx="605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pic>
        <p:nvPicPr>
          <p:cNvPr id="614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88" y="1743075"/>
            <a:ext cx="5487987"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bwMode="auto">
          <a:xfrm>
            <a:off x="4800600" y="3776663"/>
            <a:ext cx="434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defRPr/>
            </a:pPr>
            <a:r>
              <a:rPr lang="en-GB" sz="2800" kern="0" dirty="0" smtClean="0"/>
              <a:t>S: healthy bees</a:t>
            </a:r>
          </a:p>
          <a:p>
            <a:pPr marL="0" indent="0">
              <a:buFontTx/>
              <a:buNone/>
              <a:defRPr/>
            </a:pPr>
            <a:r>
              <a:rPr lang="en-GB" sz="2800" kern="0" dirty="0" smtClean="0"/>
              <a:t>I: bees impaired by pesticide</a:t>
            </a:r>
          </a:p>
          <a:p>
            <a:pPr marL="0" indent="0">
              <a:buFontTx/>
              <a:buNone/>
              <a:defRPr/>
            </a:pPr>
            <a:r>
              <a:rPr lang="en-GB" sz="2800" kern="0" dirty="0" smtClean="0"/>
              <a:t>N:S+cI: effective colony size</a:t>
            </a:r>
          </a:p>
          <a:p>
            <a:pPr marL="0" indent="0">
              <a:buFontTx/>
              <a:buNone/>
              <a:defRPr/>
            </a:pPr>
            <a:r>
              <a:rPr lang="en-GB" sz="2800" kern="0" dirty="0" smtClean="0"/>
              <a:t>Note: per capita death rate density dependent.</a:t>
            </a:r>
            <a:endParaRPr lang="en-GB" sz="2800" kern="0" dirty="0"/>
          </a:p>
        </p:txBody>
      </p:sp>
      <p:sp>
        <p:nvSpPr>
          <p:cNvPr id="61446" name="Content Placeholder 1"/>
          <p:cNvSpPr>
            <a:spLocks noGrp="1"/>
          </p:cNvSpPr>
          <p:nvPr>
            <p:ph idx="1"/>
          </p:nvPr>
        </p:nvSpPr>
        <p:spPr/>
        <p:txBody>
          <a:bodyPr/>
          <a:lstStyle/>
          <a:p>
            <a:endParaRPr lang="en-US" altLang="en-US" smtClean="0"/>
          </a:p>
        </p:txBody>
      </p:sp>
      <p:grpSp>
        <p:nvGrpSpPr>
          <p:cNvPr id="21" name="Group 20"/>
          <p:cNvGrpSpPr>
            <a:grpSpLocks/>
          </p:cNvGrpSpPr>
          <p:nvPr/>
        </p:nvGrpSpPr>
        <p:grpSpPr bwMode="auto">
          <a:xfrm>
            <a:off x="814388" y="2011363"/>
            <a:ext cx="3973512" cy="2241550"/>
            <a:chOff x="814630" y="2011680"/>
            <a:chExt cx="3973483" cy="2240585"/>
          </a:xfrm>
        </p:grpSpPr>
        <p:sp>
          <p:nvSpPr>
            <p:cNvPr id="3" name="Oval 2"/>
            <p:cNvSpPr/>
            <p:nvPr/>
          </p:nvSpPr>
          <p:spPr>
            <a:xfrm>
              <a:off x="1629011" y="2011680"/>
              <a:ext cx="531809" cy="3982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1459" name="TextBox 3"/>
            <p:cNvSpPr txBox="1">
              <a:spLocks noChangeArrowheads="1"/>
            </p:cNvSpPr>
            <p:nvPr/>
          </p:nvSpPr>
          <p:spPr bwMode="auto">
            <a:xfrm>
              <a:off x="814630" y="3790600"/>
              <a:ext cx="3973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birth</a:t>
              </a:r>
            </a:p>
          </p:txBody>
        </p:sp>
      </p:grpSp>
      <p:grpSp>
        <p:nvGrpSpPr>
          <p:cNvPr id="6" name="Group 5"/>
          <p:cNvGrpSpPr>
            <a:grpSpLocks/>
          </p:cNvGrpSpPr>
          <p:nvPr/>
        </p:nvGrpSpPr>
        <p:grpSpPr bwMode="auto">
          <a:xfrm>
            <a:off x="817563" y="1814513"/>
            <a:ext cx="3973512" cy="2840037"/>
            <a:chOff x="817405" y="1814955"/>
            <a:chExt cx="3973483" cy="2839085"/>
          </a:xfrm>
        </p:grpSpPr>
        <p:sp>
          <p:nvSpPr>
            <p:cNvPr id="61456" name="TextBox 12"/>
            <p:cNvSpPr txBox="1">
              <a:spLocks noChangeArrowheads="1"/>
            </p:cNvSpPr>
            <p:nvPr/>
          </p:nvSpPr>
          <p:spPr bwMode="auto">
            <a:xfrm>
              <a:off x="817405" y="4192375"/>
              <a:ext cx="3973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death</a:t>
              </a:r>
            </a:p>
          </p:txBody>
        </p:sp>
        <p:sp>
          <p:nvSpPr>
            <p:cNvPr id="16" name="Oval 15"/>
            <p:cNvSpPr/>
            <p:nvPr/>
          </p:nvSpPr>
          <p:spPr>
            <a:xfrm>
              <a:off x="2363619" y="1814955"/>
              <a:ext cx="1427152" cy="16425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grpSp>
        <p:nvGrpSpPr>
          <p:cNvPr id="9" name="Group 8"/>
          <p:cNvGrpSpPr>
            <a:grpSpLocks/>
          </p:cNvGrpSpPr>
          <p:nvPr/>
        </p:nvGrpSpPr>
        <p:grpSpPr bwMode="auto">
          <a:xfrm>
            <a:off x="820738" y="2014538"/>
            <a:ext cx="3973512" cy="3074987"/>
            <a:chOff x="820180" y="2014455"/>
            <a:chExt cx="3973483" cy="3074610"/>
          </a:xfrm>
        </p:grpSpPr>
        <p:sp>
          <p:nvSpPr>
            <p:cNvPr id="61453" name="TextBox 13"/>
            <p:cNvSpPr txBox="1">
              <a:spLocks noChangeArrowheads="1"/>
            </p:cNvSpPr>
            <p:nvPr/>
          </p:nvSpPr>
          <p:spPr bwMode="auto">
            <a:xfrm>
              <a:off x="820180" y="4627400"/>
              <a:ext cx="3973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impairment</a:t>
              </a:r>
            </a:p>
          </p:txBody>
        </p:sp>
        <p:sp>
          <p:nvSpPr>
            <p:cNvPr id="17" name="Oval 16"/>
            <p:cNvSpPr/>
            <p:nvPr/>
          </p:nvSpPr>
          <p:spPr>
            <a:xfrm>
              <a:off x="4025319" y="2014455"/>
              <a:ext cx="533396" cy="3984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8" name="Oval 17"/>
            <p:cNvSpPr/>
            <p:nvPr/>
          </p:nvSpPr>
          <p:spPr>
            <a:xfrm>
              <a:off x="1567887" y="2765250"/>
              <a:ext cx="531809" cy="3984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grpSp>
        <p:nvGrpSpPr>
          <p:cNvPr id="10" name="Group 9"/>
          <p:cNvGrpSpPr>
            <a:grpSpLocks/>
          </p:cNvGrpSpPr>
          <p:nvPr/>
        </p:nvGrpSpPr>
        <p:grpSpPr bwMode="auto">
          <a:xfrm>
            <a:off x="817563" y="2779713"/>
            <a:ext cx="3973512" cy="2755900"/>
            <a:chOff x="817405" y="2779205"/>
            <a:chExt cx="3973483" cy="2755960"/>
          </a:xfrm>
        </p:grpSpPr>
        <p:sp>
          <p:nvSpPr>
            <p:cNvPr id="61451" name="TextBox 14"/>
            <p:cNvSpPr txBox="1">
              <a:spLocks noChangeArrowheads="1"/>
            </p:cNvSpPr>
            <p:nvPr/>
          </p:nvSpPr>
          <p:spPr bwMode="auto">
            <a:xfrm>
              <a:off x="817405" y="5073500"/>
              <a:ext cx="3973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death through pesticide</a:t>
              </a:r>
            </a:p>
          </p:txBody>
        </p:sp>
        <p:sp>
          <p:nvSpPr>
            <p:cNvPr id="20" name="Oval 19"/>
            <p:cNvSpPr/>
            <p:nvPr/>
          </p:nvSpPr>
          <p:spPr>
            <a:xfrm>
              <a:off x="3892370" y="2779205"/>
              <a:ext cx="533396" cy="3984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
          <p:cNvSpPr>
            <a:spLocks noGrp="1" noChangeArrowheads="1"/>
          </p:cNvSpPr>
          <p:nvPr>
            <p:ph type="title"/>
          </p:nvPr>
        </p:nvSpPr>
        <p:spPr>
          <a:xfrm>
            <a:off x="425450" y="419100"/>
            <a:ext cx="8228013" cy="723900"/>
          </a:xfrm>
        </p:spPr>
        <p:txBody>
          <a:bodyPr tIns="12801"/>
          <a:lstStyle/>
          <a:p>
            <a:pPr eaLnBrk="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en-US" smtClean="0"/>
              <a:t>Colony dynamics</a:t>
            </a:r>
          </a:p>
        </p:txBody>
      </p:sp>
      <p:pic>
        <p:nvPicPr>
          <p:cNvPr id="624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270000"/>
            <a:ext cx="8353425"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246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2469" name="TextBox 9"/>
          <p:cNvSpPr txBox="1">
            <a:spLocks noChangeArrowheads="1"/>
          </p:cNvSpPr>
          <p:nvPr/>
        </p:nvSpPr>
        <p:spPr bwMode="auto">
          <a:xfrm>
            <a:off x="5322888" y="6551613"/>
            <a:ext cx="605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grpSp>
        <p:nvGrpSpPr>
          <p:cNvPr id="5" name="Group 4"/>
          <p:cNvGrpSpPr>
            <a:grpSpLocks/>
          </p:cNvGrpSpPr>
          <p:nvPr/>
        </p:nvGrpSpPr>
        <p:grpSpPr bwMode="auto">
          <a:xfrm>
            <a:off x="4803775" y="300038"/>
            <a:ext cx="287338" cy="5418137"/>
            <a:chOff x="4926842" y="313899"/>
            <a:chExt cx="286603" cy="5418161"/>
          </a:xfrm>
        </p:grpSpPr>
        <p:cxnSp>
          <p:nvCxnSpPr>
            <p:cNvPr id="3" name="Straight Connector 2"/>
            <p:cNvCxnSpPr/>
            <p:nvPr/>
          </p:nvCxnSpPr>
          <p:spPr>
            <a:xfrm flipH="1">
              <a:off x="5050350" y="313899"/>
              <a:ext cx="39586" cy="5418161"/>
            </a:xfrm>
            <a:prstGeom prst="line">
              <a:avLst/>
            </a:prstGeom>
            <a:ln w="539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4926842" y="2566571"/>
              <a:ext cx="286603" cy="2317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sp>
        <p:nvSpPr>
          <p:cNvPr id="6" name="Down Arrow 5"/>
          <p:cNvSpPr/>
          <p:nvPr/>
        </p:nvSpPr>
        <p:spPr>
          <a:xfrm>
            <a:off x="4694238" y="3505200"/>
            <a:ext cx="485775"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2" name="Down Arrow 11"/>
          <p:cNvSpPr/>
          <p:nvPr/>
        </p:nvSpPr>
        <p:spPr>
          <a:xfrm rot="10800000">
            <a:off x="4724400" y="1435100"/>
            <a:ext cx="484188" cy="612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685800" y="404813"/>
            <a:ext cx="7772400" cy="1143000"/>
          </a:xfrm>
        </p:spPr>
        <p:txBody>
          <a:bodyPr/>
          <a:lstStyle/>
          <a:p>
            <a:r>
              <a:rPr lang="en-GB" altLang="en-US" smtClean="0"/>
              <a:t>Effects of exposure of sublethal pesticides</a:t>
            </a:r>
          </a:p>
        </p:txBody>
      </p:sp>
      <p:sp>
        <p:nvSpPr>
          <p:cNvPr id="65539" name="Content Placeholder 2"/>
          <p:cNvSpPr>
            <a:spLocks noGrp="1"/>
          </p:cNvSpPr>
          <p:nvPr>
            <p:ph idx="1"/>
          </p:nvPr>
        </p:nvSpPr>
        <p:spPr>
          <a:xfrm>
            <a:off x="685800" y="1981200"/>
            <a:ext cx="3681413" cy="4114800"/>
          </a:xfrm>
        </p:spPr>
        <p:txBody>
          <a:bodyPr/>
          <a:lstStyle/>
          <a:p>
            <a:r>
              <a:rPr lang="en-GB" altLang="en-US" smtClean="0"/>
              <a:t>This model (blue line) fits the data best, and better than a model with a linear death rate</a:t>
            </a:r>
          </a:p>
          <a:p>
            <a:r>
              <a:rPr lang="en-GB" altLang="en-US" smtClean="0"/>
              <a:t>Note: as the colony declines the total death rate increases</a:t>
            </a:r>
          </a:p>
        </p:txBody>
      </p:sp>
      <p:sp>
        <p:nvSpPr>
          <p:cNvPr id="65540" name="TextBox 4"/>
          <p:cNvSpPr txBox="1">
            <a:spLocks noChangeArrowheads="1"/>
          </p:cNvSpPr>
          <p:nvPr/>
        </p:nvSpPr>
        <p:spPr bwMode="auto">
          <a:xfrm>
            <a:off x="4271963" y="6551613"/>
            <a:ext cx="605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pic>
        <p:nvPicPr>
          <p:cNvPr id="655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488" y="1739900"/>
            <a:ext cx="3652837" cy="477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685800" y="404813"/>
            <a:ext cx="7772400" cy="1143000"/>
          </a:xfrm>
        </p:spPr>
        <p:txBody>
          <a:bodyPr/>
          <a:lstStyle/>
          <a:p>
            <a:r>
              <a:rPr lang="en-GB" altLang="en-US" smtClean="0"/>
              <a:t>Effects of exposure of sublethal pesticides</a:t>
            </a:r>
          </a:p>
        </p:txBody>
      </p:sp>
      <p:sp>
        <p:nvSpPr>
          <p:cNvPr id="66563" name="Content Placeholder 2"/>
          <p:cNvSpPr>
            <a:spLocks noGrp="1"/>
          </p:cNvSpPr>
          <p:nvPr>
            <p:ph idx="1"/>
          </p:nvPr>
        </p:nvSpPr>
        <p:spPr>
          <a:xfrm>
            <a:off x="1012825" y="5062538"/>
            <a:ext cx="7735888" cy="1457325"/>
          </a:xfrm>
        </p:spPr>
        <p:txBody>
          <a:bodyPr/>
          <a:lstStyle/>
          <a:p>
            <a:r>
              <a:rPr lang="en-GB" altLang="en-US" smtClean="0"/>
              <a:t>A number of models was made. The one with the best fit is assumed to be the one that is most correct</a:t>
            </a:r>
          </a:p>
        </p:txBody>
      </p:sp>
      <p:sp>
        <p:nvSpPr>
          <p:cNvPr id="66564" name="TextBox 4"/>
          <p:cNvSpPr txBox="1">
            <a:spLocks noChangeArrowheads="1"/>
          </p:cNvSpPr>
          <p:nvPr/>
        </p:nvSpPr>
        <p:spPr bwMode="auto">
          <a:xfrm>
            <a:off x="4271963" y="6551613"/>
            <a:ext cx="605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pic>
        <p:nvPicPr>
          <p:cNvPr id="665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1697038"/>
            <a:ext cx="7488238"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204788" y="2647950"/>
            <a:ext cx="695325"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Oval 7"/>
          <p:cNvSpPr/>
          <p:nvPr/>
        </p:nvSpPr>
        <p:spPr>
          <a:xfrm>
            <a:off x="6591300" y="2524125"/>
            <a:ext cx="504825" cy="13239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5" y="1784350"/>
            <a:ext cx="8599488"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53" name="Text Box 4"/>
          <p:cNvSpPr txBox="1">
            <a:spLocks noChangeArrowheads="1"/>
          </p:cNvSpPr>
          <p:nvPr/>
        </p:nvSpPr>
        <p:spPr bwMode="auto">
          <a:xfrm>
            <a:off x="606425" y="5129213"/>
            <a:ext cx="8564563" cy="504825"/>
          </a:xfrm>
          <a:prstGeom prst="rect">
            <a:avLst/>
          </a:prstGeom>
          <a:noFill/>
          <a:ln w="9525">
            <a:noFill/>
            <a:round/>
            <a:headEnd/>
            <a:tailEnd/>
          </a:ln>
        </p:spPr>
        <p:txBody>
          <a:bodyPr lIns="81639" tIns="49620" rIns="81639" bIns="40820"/>
          <a:lstStyle/>
          <a:p>
            <a:pPr eaLnBrk="1" hangingPunct="1">
              <a:tabLst>
                <a:tab pos="656650" algn="l"/>
                <a:tab pos="1313299" algn="l"/>
                <a:tab pos="1969949" algn="l"/>
                <a:tab pos="2626599" algn="l"/>
                <a:tab pos="3283248" algn="l"/>
                <a:tab pos="3939898" algn="l"/>
                <a:tab pos="4596548" algn="l"/>
                <a:tab pos="5253198" algn="l"/>
                <a:tab pos="5909847" algn="l"/>
              </a:tabLst>
              <a:defRPr/>
            </a:pPr>
            <a:r>
              <a:rPr lang="en-GB" dirty="0">
                <a:solidFill>
                  <a:srgbClr val="000000"/>
                </a:solidFill>
                <a:latin typeface="+mn-lt"/>
                <a:cs typeface="Arial" panose="020B0604020202020204" pitchFamily="34" charset="0"/>
              </a:rPr>
              <a:t>The model predicts that for intermediate pesticide exposure, colonies can grow, or fail. We think this can explain the result of Cox-Foster (2007)</a:t>
            </a:r>
            <a:r>
              <a:rPr lang="en-GB" sz="1800" dirty="0">
                <a:solidFill>
                  <a:srgbClr val="000000"/>
                </a:solidFill>
                <a:latin typeface="Arial" panose="020B0604020202020204" pitchFamily="34" charset="0"/>
                <a:cs typeface="Arial" panose="020B0604020202020204" pitchFamily="34" charset="0"/>
              </a:rPr>
              <a:t/>
            </a:r>
            <a:br>
              <a:rPr lang="en-GB" sz="1800" dirty="0">
                <a:solidFill>
                  <a:srgbClr val="000000"/>
                </a:solidFill>
                <a:latin typeface="Arial" panose="020B0604020202020204" pitchFamily="34" charset="0"/>
                <a:cs typeface="Arial" panose="020B0604020202020204" pitchFamily="34" charset="0"/>
              </a:rPr>
            </a:br>
            <a:r>
              <a:rPr lang="en-GB" sz="1800" dirty="0">
                <a:solidFill>
                  <a:srgbClr val="000000"/>
                </a:solidFill>
                <a:latin typeface="Arial" panose="020B0604020202020204" pitchFamily="34" charset="0"/>
                <a:cs typeface="Arial" panose="020B0604020202020204" pitchFamily="34" charset="0"/>
                <a:hlinkClick r:id="rId5"/>
              </a:rPr>
              <a:t>http://onlinelibrary.wiley.com/doi/10.1111/ele.12188/full#ele12188-fig-0001</a:t>
            </a:r>
          </a:p>
        </p:txBody>
      </p:sp>
      <p:sp>
        <p:nvSpPr>
          <p:cNvPr id="2" name="Right Arrow 1"/>
          <p:cNvSpPr/>
          <p:nvPr/>
        </p:nvSpPr>
        <p:spPr>
          <a:xfrm rot="10800000" flipH="1">
            <a:off x="3052762" y="4251324"/>
            <a:ext cx="3357562" cy="727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7590" name="Text Box 5"/>
          <p:cNvSpPr txBox="1">
            <a:spLocks noChangeArrowheads="1"/>
          </p:cNvSpPr>
          <p:nvPr/>
        </p:nvSpPr>
        <p:spPr bwMode="auto">
          <a:xfrm>
            <a:off x="3609975" y="4365625"/>
            <a:ext cx="5913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dirty="0" smtClean="0">
                <a:latin typeface="Arial" panose="020B0604020202020204" pitchFamily="34" charset="0"/>
              </a:rPr>
              <a:t>More </a:t>
            </a:r>
            <a:r>
              <a:rPr lang="en-GB" altLang="en-US" sz="2400" dirty="0">
                <a:latin typeface="Arial" panose="020B0604020202020204" pitchFamily="34" charset="0"/>
              </a:rPr>
              <a:t>pesticide</a:t>
            </a:r>
            <a:endParaRPr lang="en-US" altLang="en-US" sz="2400" dirty="0">
              <a:latin typeface="Arial" panose="020B0604020202020204" pitchFamily="34" charset="0"/>
            </a:endParaRPr>
          </a:p>
        </p:txBody>
      </p:sp>
      <p:sp>
        <p:nvSpPr>
          <p:cNvPr id="67591" name="Title 2"/>
          <p:cNvSpPr>
            <a:spLocks noGrp="1"/>
          </p:cNvSpPr>
          <p:nvPr>
            <p:ph type="title"/>
          </p:nvPr>
        </p:nvSpPr>
        <p:spPr>
          <a:xfrm>
            <a:off x="457200" y="273050"/>
            <a:ext cx="8226425" cy="1144588"/>
          </a:xfrm>
        </p:spPr>
        <p:txBody>
          <a:bodyPr/>
          <a:lstStyle/>
          <a:p>
            <a:endParaRPr lang="en-US" altLang="en-US" smtClean="0"/>
          </a:p>
        </p:txBody>
      </p:sp>
      <p:sp>
        <p:nvSpPr>
          <p:cNvPr id="9" name="Title 1"/>
          <p:cNvSpPr txBox="1">
            <a:spLocks/>
          </p:cNvSpPr>
          <p:nvPr/>
        </p:nvSpPr>
        <p:spPr bwMode="auto">
          <a:xfrm>
            <a:off x="685800" y="3333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fontAlgn="base">
              <a:spcBef>
                <a:spcPct val="0"/>
              </a:spcBef>
              <a:spcAft>
                <a:spcPct val="0"/>
              </a:spcAft>
              <a:defRPr sz="4400">
                <a:solidFill>
                  <a:schemeClr val="tx2"/>
                </a:solidFill>
                <a:latin typeface="Comic Sans MS" pitchFamily="66" charset="0"/>
              </a:defRPr>
            </a:lvl6pPr>
            <a:lvl7pPr marL="914400" algn="ctr" rtl="0" fontAlgn="base">
              <a:spcBef>
                <a:spcPct val="0"/>
              </a:spcBef>
              <a:spcAft>
                <a:spcPct val="0"/>
              </a:spcAft>
              <a:defRPr sz="4400">
                <a:solidFill>
                  <a:schemeClr val="tx2"/>
                </a:solidFill>
                <a:latin typeface="Comic Sans MS" pitchFamily="66" charset="0"/>
              </a:defRPr>
            </a:lvl7pPr>
            <a:lvl8pPr marL="1371600" algn="ctr" rtl="0" fontAlgn="base">
              <a:spcBef>
                <a:spcPct val="0"/>
              </a:spcBef>
              <a:spcAft>
                <a:spcPct val="0"/>
              </a:spcAft>
              <a:defRPr sz="4400">
                <a:solidFill>
                  <a:schemeClr val="tx2"/>
                </a:solidFill>
                <a:latin typeface="Comic Sans MS" pitchFamily="66" charset="0"/>
              </a:defRPr>
            </a:lvl8pPr>
            <a:lvl9pPr marL="1828800" algn="ctr" rtl="0" fontAlgn="base">
              <a:spcBef>
                <a:spcPct val="0"/>
              </a:spcBef>
              <a:spcAft>
                <a:spcPct val="0"/>
              </a:spcAft>
              <a:defRPr sz="4400">
                <a:solidFill>
                  <a:schemeClr val="tx2"/>
                </a:solidFill>
                <a:latin typeface="Comic Sans MS" pitchFamily="66" charset="0"/>
              </a:defRPr>
            </a:lvl9pPr>
          </a:lstStyle>
          <a:p>
            <a:pPr eaLnBrk="1" hangingPunct="1">
              <a:defRPr/>
            </a:pPr>
            <a:r>
              <a:rPr lang="en-GB" altLang="en-US" kern="0" smtClean="0"/>
              <a:t>Colony dynamics</a:t>
            </a:r>
            <a:endParaRPr lang="en-GB" altLang="en-US" kern="0" dirty="0"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en-US" altLang="en-US" smtClean="0"/>
              <a:t>Any stress (including disease) could cause alternative fates </a:t>
            </a:r>
          </a:p>
        </p:txBody>
      </p:sp>
      <p:sp>
        <p:nvSpPr>
          <p:cNvPr id="69635" name="Content Placeholder 2"/>
          <p:cNvSpPr>
            <a:spLocks noGrp="1"/>
          </p:cNvSpPr>
          <p:nvPr>
            <p:ph idx="1"/>
          </p:nvPr>
        </p:nvSpPr>
        <p:spPr/>
        <p:txBody>
          <a:bodyPr/>
          <a:lstStyle/>
          <a:p>
            <a:pPr eaLnBrk="1" hangingPunct="1"/>
            <a:endParaRPr lang="en-US" altLang="en-US" smtClean="0"/>
          </a:p>
        </p:txBody>
      </p:sp>
      <p:pic>
        <p:nvPicPr>
          <p:cNvPr id="696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860550"/>
            <a:ext cx="7935913" cy="388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637" name="TextBox 1"/>
          <p:cNvSpPr txBox="1">
            <a:spLocks noChangeArrowheads="1"/>
          </p:cNvSpPr>
          <p:nvPr/>
        </p:nvSpPr>
        <p:spPr bwMode="auto">
          <a:xfrm>
            <a:off x="4257675" y="6415088"/>
            <a:ext cx="6059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Cox-Foster et al. Science (2007): 318, 283-287 </a:t>
            </a:r>
          </a:p>
        </p:txBody>
      </p:sp>
      <p:sp>
        <p:nvSpPr>
          <p:cNvPr id="4" name="Rectangle 3"/>
          <p:cNvSpPr/>
          <p:nvPr/>
        </p:nvSpPr>
        <p:spPr>
          <a:xfrm>
            <a:off x="109538" y="4803775"/>
            <a:ext cx="8856662"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 name="TextBox 2"/>
          <p:cNvSpPr txBox="1"/>
          <p:nvPr/>
        </p:nvSpPr>
        <p:spPr>
          <a:xfrm>
            <a:off x="404813" y="5416550"/>
            <a:ext cx="8553450" cy="461963"/>
          </a:xfrm>
          <a:prstGeom prst="rect">
            <a:avLst/>
          </a:prstGeom>
          <a:noFill/>
        </p:spPr>
        <p:txBody>
          <a:bodyPr>
            <a:spAutoFit/>
          </a:bodyPr>
          <a:lstStyle/>
          <a:p>
            <a:pPr eaLnBrk="1" hangingPunct="1">
              <a:defRPr/>
            </a:pPr>
            <a:r>
              <a:rPr lang="en-GB" dirty="0">
                <a:latin typeface="+mn-lt"/>
              </a:rPr>
              <a:t>Prevalence of 4 diseases in collapsing colonies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lstStyle/>
          <a:p>
            <a:pPr eaLnBrk="1" hangingPunct="1"/>
            <a:endParaRPr lang="en-US" altLang="en-US" smtClean="0"/>
          </a:p>
        </p:txBody>
      </p:sp>
      <p:sp>
        <p:nvSpPr>
          <p:cNvPr id="70659" name="Rectangle 3"/>
          <p:cNvSpPr>
            <a:spLocks noGrp="1"/>
          </p:cNvSpPr>
          <p:nvPr>
            <p:ph type="body" idx="1"/>
          </p:nvPr>
        </p:nvSpPr>
        <p:spPr/>
        <p:txBody>
          <a:bodyPr/>
          <a:lstStyle/>
          <a:p>
            <a:pPr eaLnBrk="1" hangingPunct="1"/>
            <a:endParaRPr lang="en-US" altLang="en-US" smtClean="0"/>
          </a:p>
        </p:txBody>
      </p:sp>
      <p:pic>
        <p:nvPicPr>
          <p:cNvPr id="706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2963"/>
            <a:ext cx="9291638"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5"/>
          <p:cNvSpPr txBox="1">
            <a:spLocks noChangeArrowheads="1"/>
          </p:cNvSpPr>
          <p:nvPr/>
        </p:nvSpPr>
        <p:spPr bwMode="auto">
          <a:xfrm>
            <a:off x="2968625" y="5818188"/>
            <a:ext cx="5913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Lake Myvatn, Iceland</a:t>
            </a:r>
            <a:endParaRPr lang="en-US" altLang="en-US" sz="2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nvPr>
        </p:nvSpPr>
        <p:spPr/>
        <p:txBody>
          <a:bodyPr/>
          <a:lstStyle/>
          <a:p>
            <a:pPr eaLnBrk="1" hangingPunct="1"/>
            <a:r>
              <a:rPr lang="en-GB" altLang="en-US" sz="4000" smtClean="0"/>
              <a:t>Midges can be highly abundant</a:t>
            </a:r>
            <a:endParaRPr lang="en-US" altLang="en-US" sz="4000" smtClean="0"/>
          </a:p>
        </p:txBody>
      </p:sp>
      <p:sp>
        <p:nvSpPr>
          <p:cNvPr id="71683" name="Rectangle 3"/>
          <p:cNvSpPr>
            <a:spLocks noGrp="1"/>
          </p:cNvSpPr>
          <p:nvPr>
            <p:ph type="body" idx="1"/>
          </p:nvPr>
        </p:nvSpPr>
        <p:spPr/>
        <p:txBody>
          <a:bodyPr/>
          <a:lstStyle/>
          <a:p>
            <a:pPr eaLnBrk="1" hangingPunct="1"/>
            <a:endParaRPr lang="en-US" altLang="en-US" smtClean="0"/>
          </a:p>
        </p:txBody>
      </p:sp>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8" y="2141538"/>
            <a:ext cx="3549650"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ext Box 5"/>
          <p:cNvSpPr txBox="1">
            <a:spLocks noChangeArrowheads="1"/>
          </p:cNvSpPr>
          <p:nvPr/>
        </p:nvSpPr>
        <p:spPr bwMode="auto">
          <a:xfrm>
            <a:off x="449263" y="5815013"/>
            <a:ext cx="27955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latin typeface="Comic Sans MS" panose="030F0702030302020204" pitchFamily="66" charset="0"/>
              </a:rPr>
              <a:t>Swarms of</a:t>
            </a:r>
            <a:r>
              <a:rPr lang="en-GB" altLang="en-US" sz="2000" i="1">
                <a:latin typeface="Comic Sans MS" panose="030F0702030302020204" pitchFamily="66" charset="0"/>
              </a:rPr>
              <a:t>Tanytarsus gracilentus</a:t>
            </a:r>
            <a:endParaRPr lang="en-US" altLang="en-US" sz="2000" i="1">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altLang="en-US" smtClean="0"/>
              <a:t>Outline</a:t>
            </a:r>
          </a:p>
        </p:txBody>
      </p:sp>
      <p:sp>
        <p:nvSpPr>
          <p:cNvPr id="9219" name="Rectangle 3"/>
          <p:cNvSpPr>
            <a:spLocks noGrp="1" noChangeArrowheads="1"/>
          </p:cNvSpPr>
          <p:nvPr>
            <p:ph idx="1"/>
          </p:nvPr>
        </p:nvSpPr>
        <p:spPr/>
        <p:txBody>
          <a:bodyPr/>
          <a:lstStyle/>
          <a:p>
            <a:pPr eaLnBrk="1" hangingPunct="1">
              <a:lnSpc>
                <a:spcPct val="90000"/>
              </a:lnSpc>
            </a:pPr>
            <a:r>
              <a:rPr lang="en-GB" altLang="en-US" sz="2800" dirty="0">
                <a:solidFill>
                  <a:schemeClr val="bg2">
                    <a:lumMod val="90000"/>
                  </a:schemeClr>
                </a:solidFill>
              </a:rPr>
              <a:t>3-1 </a:t>
            </a:r>
            <a:r>
              <a:rPr lang="en-US" sz="2800" dirty="0">
                <a:solidFill>
                  <a:schemeClr val="bg2">
                    <a:lumMod val="90000"/>
                  </a:schemeClr>
                </a:solidFill>
              </a:rPr>
              <a:t>Phase Shifts and Catastrophic Transitions </a:t>
            </a:r>
            <a:endParaRPr lang="en-GB" altLang="en-US" sz="2800" dirty="0">
              <a:solidFill>
                <a:schemeClr val="bg2">
                  <a:lumMod val="90000"/>
                </a:schemeClr>
              </a:solidFill>
            </a:endParaRPr>
          </a:p>
          <a:p>
            <a:pPr eaLnBrk="1" hangingPunct="1">
              <a:lnSpc>
                <a:spcPct val="90000"/>
              </a:lnSpc>
            </a:pPr>
            <a:r>
              <a:rPr lang="en-GB" altLang="en-US" sz="2800" dirty="0">
                <a:solidFill>
                  <a:schemeClr val="bg2">
                    <a:lumMod val="90000"/>
                  </a:schemeClr>
                </a:solidFill>
              </a:rPr>
              <a:t>3-2 Alternative Stable States in Coral Reefs</a:t>
            </a:r>
          </a:p>
          <a:p>
            <a:pPr eaLnBrk="1" hangingPunct="1">
              <a:lnSpc>
                <a:spcPct val="90000"/>
              </a:lnSpc>
            </a:pPr>
            <a:r>
              <a:rPr lang="en-GB" altLang="en-US" sz="2800" dirty="0"/>
              <a:t>3</a:t>
            </a:r>
            <a:r>
              <a:rPr lang="en-GB" altLang="en-US" sz="2800" dirty="0"/>
              <a:t>-3 Evidence for Alternative Stable States</a:t>
            </a:r>
            <a:endParaRPr lang="en-GB" altLang="en-US" sz="2800" dirty="0"/>
          </a:p>
          <a:p>
            <a:pPr eaLnBrk="1" hangingPunct="1">
              <a:lnSpc>
                <a:spcPct val="90000"/>
              </a:lnSpc>
            </a:pPr>
            <a:r>
              <a:rPr lang="en-GB" altLang="en-US" sz="2800" dirty="0">
                <a:solidFill>
                  <a:schemeClr val="bg2">
                    <a:lumMod val="90000"/>
                  </a:schemeClr>
                </a:solidFill>
              </a:rPr>
              <a:t>3</a:t>
            </a:r>
            <a:r>
              <a:rPr lang="en-GB" altLang="en-US" sz="2800" dirty="0" smtClean="0">
                <a:solidFill>
                  <a:schemeClr val="bg2">
                    <a:lumMod val="90000"/>
                  </a:schemeClr>
                </a:solidFill>
              </a:rPr>
              <a:t>-4 Chaos and unpredictability</a:t>
            </a:r>
            <a:endParaRPr lang="en-GB" altLang="en-US" sz="2800" dirty="0">
              <a:solidFill>
                <a:schemeClr val="bg2">
                  <a:lumMod val="90000"/>
                </a:schemeClr>
              </a:solidFill>
            </a:endParaRPr>
          </a:p>
        </p:txBody>
      </p:sp>
    </p:spTree>
    <p:extLst>
      <p:ext uri="{BB962C8B-B14F-4D97-AF65-F5344CB8AC3E}">
        <p14:creationId xmlns:p14="http://schemas.microsoft.com/office/powerpoint/2010/main" val="7491441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p:nvPr>
        </p:nvSpPr>
        <p:spPr/>
        <p:txBody>
          <a:bodyPr/>
          <a:lstStyle/>
          <a:p>
            <a:pPr eaLnBrk="1" hangingPunct="1"/>
            <a:endParaRPr lang="en-US" altLang="en-US" smtClean="0"/>
          </a:p>
        </p:txBody>
      </p:sp>
      <p:sp>
        <p:nvSpPr>
          <p:cNvPr id="72707" name="Rectangle 3"/>
          <p:cNvSpPr>
            <a:spLocks noGrp="1"/>
          </p:cNvSpPr>
          <p:nvPr>
            <p:ph type="body" idx="1"/>
          </p:nvPr>
        </p:nvSpPr>
        <p:spPr/>
        <p:txBody>
          <a:bodyPr/>
          <a:lstStyle/>
          <a:p>
            <a:pPr eaLnBrk="1" hangingPunct="1"/>
            <a:endParaRPr lang="en-US" altLang="en-US" smtClean="0"/>
          </a:p>
        </p:txBody>
      </p:sp>
      <p:pic>
        <p:nvPicPr>
          <p:cNvPr id="72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609600"/>
            <a:ext cx="9350375" cy="7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5"/>
          <p:cNvSpPr>
            <a:spLocks noChangeArrowheads="1"/>
          </p:cNvSpPr>
          <p:nvPr/>
        </p:nvSpPr>
        <p:spPr bwMode="auto">
          <a:xfrm>
            <a:off x="-498475" y="5984875"/>
            <a:ext cx="9867900" cy="2493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0" name="Rectangle 6"/>
          <p:cNvSpPr>
            <a:spLocks noChangeArrowheads="1"/>
          </p:cNvSpPr>
          <p:nvPr/>
        </p:nvSpPr>
        <p:spPr bwMode="auto">
          <a:xfrm>
            <a:off x="7219950" y="5640388"/>
            <a:ext cx="1746250" cy="617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1" name="Text Box 7"/>
          <p:cNvSpPr txBox="1">
            <a:spLocks noChangeArrowheads="1"/>
          </p:cNvSpPr>
          <p:nvPr/>
        </p:nvSpPr>
        <p:spPr bwMode="auto">
          <a:xfrm>
            <a:off x="5961063" y="6067425"/>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From Ives et al. </a:t>
            </a:r>
            <a:r>
              <a:rPr lang="en-GB" altLang="en-US" sz="1800" i="1">
                <a:latin typeface="Arial" panose="020B0604020202020204" pitchFamily="34" charset="0"/>
              </a:rPr>
              <a:t>Nature </a:t>
            </a:r>
            <a:r>
              <a:rPr lang="en-GB" altLang="en-US" sz="1800">
                <a:latin typeface="Arial" panose="020B0604020202020204" pitchFamily="34" charset="0"/>
              </a:rPr>
              <a:t>2008</a:t>
            </a:r>
            <a:endParaRPr lang="en-US" altLang="en-US" sz="18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p:nvPr>
        </p:nvSpPr>
        <p:spPr/>
        <p:txBody>
          <a:bodyPr/>
          <a:lstStyle/>
          <a:p>
            <a:pPr eaLnBrk="1" hangingPunct="1"/>
            <a:r>
              <a:rPr lang="en-GB" altLang="en-US" sz="3200" smtClean="0"/>
              <a:t>Possible explanation:</a:t>
            </a:r>
            <a:br>
              <a:rPr lang="en-GB" altLang="en-US" sz="3200" smtClean="0"/>
            </a:br>
            <a:r>
              <a:rPr lang="en-GB" altLang="en-US" sz="4000" smtClean="0"/>
              <a:t>Alternative stable states</a:t>
            </a:r>
            <a:endParaRPr lang="en-US" altLang="en-US" sz="4000" smtClean="0"/>
          </a:p>
        </p:txBody>
      </p:sp>
      <p:sp>
        <p:nvSpPr>
          <p:cNvPr id="73731" name="Rectangle 3"/>
          <p:cNvSpPr>
            <a:spLocks noGrp="1"/>
          </p:cNvSpPr>
          <p:nvPr>
            <p:ph type="body" idx="1"/>
          </p:nvPr>
        </p:nvSpPr>
        <p:spPr/>
        <p:txBody>
          <a:bodyPr/>
          <a:lstStyle/>
          <a:p>
            <a:pPr eaLnBrk="1" hangingPunct="1"/>
            <a:endParaRPr lang="en-US" altLang="en-US" smtClean="0"/>
          </a:p>
        </p:txBody>
      </p:sp>
      <p:pic>
        <p:nvPicPr>
          <p:cNvPr id="73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0" y="1752600"/>
            <a:ext cx="3895725"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p:txBody>
          <a:bodyPr/>
          <a:lstStyle/>
          <a:p>
            <a:pPr eaLnBrk="1" hangingPunct="1"/>
            <a:r>
              <a:rPr lang="en-GB" altLang="en-US" sz="4000" dirty="0" smtClean="0"/>
              <a:t>Demonstrating existence of alternative stable states </a:t>
            </a:r>
            <a:endParaRPr lang="en-US" altLang="en-US" sz="4000" dirty="0" smtClean="0"/>
          </a:p>
        </p:txBody>
      </p:sp>
      <p:sp>
        <p:nvSpPr>
          <p:cNvPr id="74755" name="Rectangle 3"/>
          <p:cNvSpPr>
            <a:spLocks noGrp="1"/>
          </p:cNvSpPr>
          <p:nvPr>
            <p:ph type="body" idx="1"/>
          </p:nvPr>
        </p:nvSpPr>
        <p:spPr/>
        <p:txBody>
          <a:bodyPr/>
          <a:lstStyle/>
          <a:p>
            <a:pPr eaLnBrk="1" hangingPunct="1"/>
            <a:r>
              <a:rPr lang="en-GB" altLang="en-US" smtClean="0"/>
              <a:t>3 models are compared</a:t>
            </a:r>
          </a:p>
          <a:p>
            <a:pPr eaLnBrk="1" hangingPunct="1"/>
            <a:r>
              <a:rPr lang="en-GB" altLang="en-US" smtClean="0"/>
              <a:t>Only the midge-algae detritus model has alternative stable states</a:t>
            </a:r>
          </a:p>
          <a:p>
            <a:pPr eaLnBrk="1" hangingPunct="1"/>
            <a:r>
              <a:rPr lang="en-GB" altLang="en-US" smtClean="0"/>
              <a:t>This is best description given the data</a:t>
            </a:r>
            <a:endParaRPr lang="en-US" altLang="en-US" smtClean="0"/>
          </a:p>
        </p:txBody>
      </p:sp>
      <p:pic>
        <p:nvPicPr>
          <p:cNvPr id="747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3709988"/>
            <a:ext cx="15582900"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2192" y="2487405"/>
            <a:ext cx="5474494" cy="364966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231" y="1600200"/>
            <a:ext cx="8053137" cy="4536867"/>
          </a:xfrm>
          <a:prstGeom prst="rect">
            <a:avLst/>
          </a:prstGeom>
        </p:spPr>
      </p:pic>
      <p:sp>
        <p:nvSpPr>
          <p:cNvPr id="7" name="TextBox 6"/>
          <p:cNvSpPr txBox="1"/>
          <p:nvPr/>
        </p:nvSpPr>
        <p:spPr>
          <a:xfrm>
            <a:off x="5710990" y="5350043"/>
            <a:ext cx="3826040" cy="461665"/>
          </a:xfrm>
          <a:prstGeom prst="rect">
            <a:avLst/>
          </a:prstGeom>
          <a:noFill/>
        </p:spPr>
        <p:txBody>
          <a:bodyPr wrap="square" rtlCol="0">
            <a:spAutoFit/>
          </a:bodyPr>
          <a:lstStyle/>
          <a:p>
            <a:r>
              <a:rPr lang="en-GB" dirty="0" smtClean="0">
                <a:solidFill>
                  <a:schemeClr val="bg1"/>
                </a:solidFill>
              </a:rPr>
              <a:t>Three-</a:t>
            </a:r>
            <a:r>
              <a:rPr lang="en-GB" dirty="0" err="1" smtClean="0">
                <a:solidFill>
                  <a:schemeClr val="bg1"/>
                </a:solidFill>
              </a:rPr>
              <a:t>spined</a:t>
            </a:r>
            <a:r>
              <a:rPr lang="en-GB" dirty="0" smtClean="0">
                <a:solidFill>
                  <a:schemeClr val="bg1"/>
                </a:solidFill>
              </a:rPr>
              <a:t> stickleback</a:t>
            </a:r>
            <a:endParaRPr lang="en-GB"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395" y="795510"/>
            <a:ext cx="6015626" cy="3383790"/>
          </a:xfrm>
          <a:prstGeom prst="rect">
            <a:avLst/>
          </a:prstGeom>
        </p:spPr>
      </p:pic>
      <p:sp>
        <p:nvSpPr>
          <p:cNvPr id="6" name="TextBox 5"/>
          <p:cNvSpPr txBox="1"/>
          <p:nvPr/>
        </p:nvSpPr>
        <p:spPr>
          <a:xfrm>
            <a:off x="2642854" y="3367476"/>
            <a:ext cx="2951747" cy="461665"/>
          </a:xfrm>
          <a:prstGeom prst="rect">
            <a:avLst/>
          </a:prstGeom>
          <a:noFill/>
        </p:spPr>
        <p:txBody>
          <a:bodyPr wrap="square" rtlCol="0">
            <a:spAutoFit/>
          </a:bodyPr>
          <a:lstStyle/>
          <a:p>
            <a:r>
              <a:rPr lang="en-GB" dirty="0" smtClean="0">
                <a:solidFill>
                  <a:schemeClr val="bg1"/>
                </a:solidFill>
              </a:rPr>
              <a:t>Perch  (adult)</a:t>
            </a:r>
            <a:endParaRPr lang="en-GB" dirty="0">
              <a:solidFill>
                <a:schemeClr val="bg1"/>
              </a:solidFill>
            </a:endParaRPr>
          </a:p>
        </p:txBody>
      </p:sp>
      <p:sp>
        <p:nvSpPr>
          <p:cNvPr id="9" name="TextBox 8"/>
          <p:cNvSpPr txBox="1"/>
          <p:nvPr/>
        </p:nvSpPr>
        <p:spPr>
          <a:xfrm>
            <a:off x="2318597" y="5591873"/>
            <a:ext cx="2951747" cy="461665"/>
          </a:xfrm>
          <a:prstGeom prst="rect">
            <a:avLst/>
          </a:prstGeom>
          <a:noFill/>
        </p:spPr>
        <p:txBody>
          <a:bodyPr wrap="square" rtlCol="0">
            <a:spAutoFit/>
          </a:bodyPr>
          <a:lstStyle/>
          <a:p>
            <a:r>
              <a:rPr lang="en-GB" dirty="0" smtClean="0">
                <a:solidFill>
                  <a:schemeClr val="bg1"/>
                </a:solidFill>
              </a:rPr>
              <a:t>Perch  (juvenile)</a:t>
            </a:r>
            <a:endParaRPr lang="en-GB" dirty="0">
              <a:solidFill>
                <a:schemeClr val="bg1"/>
              </a:solidFill>
            </a:endParaRPr>
          </a:p>
        </p:txBody>
      </p:sp>
      <p:sp>
        <p:nvSpPr>
          <p:cNvPr id="10" name="Rectangle 9"/>
          <p:cNvSpPr/>
          <p:nvPr/>
        </p:nvSpPr>
        <p:spPr>
          <a:xfrm>
            <a:off x="-583660" y="274638"/>
            <a:ext cx="5457217" cy="1310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A spatial regime shift in a large coastal ecosystem</a:t>
            </a:r>
          </a:p>
        </p:txBody>
      </p:sp>
    </p:spTree>
    <p:extLst>
      <p:ext uri="{BB962C8B-B14F-4D97-AF65-F5344CB8AC3E}">
        <p14:creationId xmlns:p14="http://schemas.microsoft.com/office/powerpoint/2010/main" val="853121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
            </a:r>
            <a:br>
              <a:rPr lang="en-GB" b="1" dirty="0" smtClean="0"/>
            </a:br>
            <a:r>
              <a:rPr lang="en-GB" sz="4000" dirty="0"/>
              <a:t>A </a:t>
            </a:r>
            <a:r>
              <a:rPr lang="en-GB" sz="4000" dirty="0"/>
              <a:t>spatial regime shift </a:t>
            </a:r>
            <a:r>
              <a:rPr lang="en-GB" sz="4000" dirty="0"/>
              <a:t>in </a:t>
            </a:r>
            <a:r>
              <a:rPr lang="en-GB" sz="4000" dirty="0"/>
              <a:t>a large coastal ecosystem</a:t>
            </a:r>
            <a:r>
              <a:rPr lang="en-GB" b="1" dirty="0"/>
              <a:t/>
            </a:r>
            <a:br>
              <a:rPr lang="en-GB" b="1" dirty="0"/>
            </a:br>
            <a:endParaRPr lang="en-GB" dirty="0"/>
          </a:p>
        </p:txBody>
      </p:sp>
      <p:sp>
        <p:nvSpPr>
          <p:cNvPr id="3" name="Content Placeholder 2"/>
          <p:cNvSpPr>
            <a:spLocks noGrp="1"/>
          </p:cNvSpPr>
          <p:nvPr>
            <p:ph idx="1"/>
          </p:nvPr>
        </p:nvSpPr>
        <p:spPr/>
        <p:txBody>
          <a:bodyPr/>
          <a:lstStyle/>
          <a:p>
            <a:r>
              <a:rPr lang="en-GB" dirty="0" smtClean="0"/>
              <a:t>Swedish marine bays can be dominated by </a:t>
            </a:r>
            <a:r>
              <a:rPr lang="en-GB" dirty="0"/>
              <a:t>large predatory fish (perch, pike) </a:t>
            </a:r>
            <a:r>
              <a:rPr lang="en-GB" dirty="0" smtClean="0"/>
              <a:t>or the </a:t>
            </a:r>
            <a:r>
              <a:rPr lang="en-GB" dirty="0"/>
              <a:t>three-</a:t>
            </a:r>
            <a:r>
              <a:rPr lang="en-GB" dirty="0" err="1"/>
              <a:t>spined</a:t>
            </a:r>
            <a:r>
              <a:rPr lang="en-GB" dirty="0"/>
              <a:t> stickleback. </a:t>
            </a:r>
            <a:endParaRPr lang="en-GB" dirty="0" smtClean="0"/>
          </a:p>
          <a:p>
            <a:r>
              <a:rPr lang="en-GB" dirty="0"/>
              <a:t>&gt;13,000 </a:t>
            </a:r>
            <a:r>
              <a:rPr lang="en-GB" dirty="0" smtClean="0"/>
              <a:t>surveys </a:t>
            </a:r>
            <a:r>
              <a:rPr lang="en-GB" dirty="0"/>
              <a:t>in 486 shallow bays </a:t>
            </a:r>
            <a:r>
              <a:rPr lang="en-GB" dirty="0" smtClean="0"/>
              <a:t>during </a:t>
            </a:r>
            <a:r>
              <a:rPr lang="en-GB" dirty="0"/>
              <a:t>1979–2017 show </a:t>
            </a:r>
            <a:r>
              <a:rPr lang="en-GB" dirty="0" smtClean="0"/>
              <a:t>a shift in dominance that gradually spread.</a:t>
            </a:r>
          </a:p>
        </p:txBody>
      </p:sp>
      <p:sp>
        <p:nvSpPr>
          <p:cNvPr id="4" name="TextBox 3"/>
          <p:cNvSpPr txBox="1"/>
          <p:nvPr/>
        </p:nvSpPr>
        <p:spPr>
          <a:xfrm>
            <a:off x="4238625" y="5770116"/>
            <a:ext cx="4905375" cy="830997"/>
          </a:xfrm>
          <a:prstGeom prst="rect">
            <a:avLst/>
          </a:prstGeom>
          <a:noFill/>
        </p:spPr>
        <p:txBody>
          <a:bodyPr wrap="square" rtlCol="0">
            <a:spAutoFit/>
          </a:bodyPr>
          <a:lstStyle/>
          <a:p>
            <a:r>
              <a:rPr lang="en-GB" sz="1600" dirty="0" err="1"/>
              <a:t>Eklöf</a:t>
            </a:r>
            <a:r>
              <a:rPr lang="en-GB" sz="1600" dirty="0"/>
              <a:t>, </a:t>
            </a:r>
            <a:r>
              <a:rPr lang="en-GB" sz="1600" i="1" dirty="0" smtClean="0"/>
              <a:t>et </a:t>
            </a:r>
            <a:r>
              <a:rPr lang="en-GB" sz="1600" i="1" dirty="0"/>
              <a:t>al.</a:t>
            </a:r>
            <a:r>
              <a:rPr lang="en-GB" sz="1600" dirty="0"/>
              <a:t> A spatial regime shift from predator to prey dominance in a large coastal ecosystem. </a:t>
            </a:r>
            <a:r>
              <a:rPr lang="en-GB" sz="1600" i="1" dirty="0" err="1"/>
              <a:t>Commun</a:t>
            </a:r>
            <a:r>
              <a:rPr lang="en-GB" sz="1600" i="1" dirty="0"/>
              <a:t> </a:t>
            </a:r>
            <a:r>
              <a:rPr lang="en-GB" sz="1600" i="1" dirty="0" err="1"/>
              <a:t>Biol</a:t>
            </a:r>
            <a:r>
              <a:rPr lang="en-GB" sz="1600" dirty="0"/>
              <a:t> </a:t>
            </a:r>
            <a:r>
              <a:rPr lang="en-GB" sz="1600" b="1" dirty="0"/>
              <a:t>3, </a:t>
            </a:r>
            <a:r>
              <a:rPr lang="en-GB" sz="1600" dirty="0"/>
              <a:t>459 (2020). https://doi.org/10.1038/s42003-020-01180-0</a:t>
            </a:r>
          </a:p>
        </p:txBody>
      </p:sp>
    </p:spTree>
    <p:extLst>
      <p:ext uri="{BB962C8B-B14F-4D97-AF65-F5344CB8AC3E}">
        <p14:creationId xmlns:p14="http://schemas.microsoft.com/office/powerpoint/2010/main" val="25818763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spatial regime shift in a large coastal ecosystem</a:t>
            </a:r>
          </a:p>
        </p:txBody>
      </p:sp>
      <p:pic>
        <p:nvPicPr>
          <p:cNvPr id="4" name="Content Placeholder 3"/>
          <p:cNvPicPr>
            <a:picLocks noGrp="1" noChangeAspect="1"/>
          </p:cNvPicPr>
          <p:nvPr>
            <p:ph idx="1"/>
          </p:nvPr>
        </p:nvPicPr>
        <p:blipFill>
          <a:blip r:embed="rId2"/>
          <a:stretch>
            <a:fillRect/>
          </a:stretch>
        </p:blipFill>
        <p:spPr>
          <a:xfrm>
            <a:off x="457200" y="1882213"/>
            <a:ext cx="8229600" cy="3961937"/>
          </a:xfrm>
          <a:prstGeom prst="rect">
            <a:avLst/>
          </a:prstGeom>
        </p:spPr>
      </p:pic>
    </p:spTree>
    <p:extLst>
      <p:ext uri="{BB962C8B-B14F-4D97-AF65-F5344CB8AC3E}">
        <p14:creationId xmlns:p14="http://schemas.microsoft.com/office/powerpoint/2010/main" val="35099498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7" name="Picture 6"/>
          <p:cNvPicPr>
            <a:picLocks noChangeAspect="1"/>
          </p:cNvPicPr>
          <p:nvPr/>
        </p:nvPicPr>
        <p:blipFill>
          <a:blip r:embed="rId2"/>
          <a:stretch>
            <a:fillRect/>
          </a:stretch>
        </p:blipFill>
        <p:spPr>
          <a:xfrm>
            <a:off x="361950" y="1114425"/>
            <a:ext cx="8493540" cy="5239993"/>
          </a:xfrm>
          <a:prstGeom prst="rect">
            <a:avLst/>
          </a:prstGeom>
        </p:spPr>
      </p:pic>
      <p:sp>
        <p:nvSpPr>
          <p:cNvPr id="2" name="Title 1"/>
          <p:cNvSpPr>
            <a:spLocks noGrp="1"/>
          </p:cNvSpPr>
          <p:nvPr>
            <p:ph type="title"/>
          </p:nvPr>
        </p:nvSpPr>
        <p:spPr>
          <a:xfrm>
            <a:off x="457200" y="274638"/>
            <a:ext cx="8229600" cy="1143000"/>
          </a:xfrm>
          <a:solidFill>
            <a:schemeClr val="bg1"/>
          </a:solidFill>
        </p:spPr>
        <p:txBody>
          <a:bodyPr/>
          <a:lstStyle/>
          <a:p>
            <a:r>
              <a:rPr lang="en-GB" dirty="0"/>
              <a:t>A spatial regime shift in a large coastal ecosystem</a:t>
            </a:r>
          </a:p>
        </p:txBody>
      </p:sp>
    </p:spTree>
    <p:extLst>
      <p:ext uri="{BB962C8B-B14F-4D97-AF65-F5344CB8AC3E}">
        <p14:creationId xmlns:p14="http://schemas.microsoft.com/office/powerpoint/2010/main" val="5559024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spatial regime shift in a large coastal ecosystem</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054242"/>
            <a:ext cx="8229600" cy="3617878"/>
          </a:xfrm>
        </p:spPr>
      </p:pic>
      <p:sp>
        <p:nvSpPr>
          <p:cNvPr id="5" name="Rectangle 4"/>
          <p:cNvSpPr/>
          <p:nvPr/>
        </p:nvSpPr>
        <p:spPr>
          <a:xfrm>
            <a:off x="345691" y="5793249"/>
            <a:ext cx="8430319" cy="646331"/>
          </a:xfrm>
          <a:prstGeom prst="rect">
            <a:avLst/>
          </a:prstGeom>
        </p:spPr>
        <p:txBody>
          <a:bodyPr wrap="square">
            <a:spAutoFit/>
          </a:bodyPr>
          <a:lstStyle/>
          <a:p>
            <a:r>
              <a:rPr lang="en-GB" sz="1800" dirty="0"/>
              <a:t>The stickleback wave' sweeping across the greater Stockholm archipelago (SW Baltic Sea) during 39 years (1979-2017).</a:t>
            </a:r>
            <a:endParaRPr lang="en-GB" sz="1800" dirty="0">
              <a:latin typeface="+mn-lt"/>
            </a:endParaRPr>
          </a:p>
        </p:txBody>
      </p:sp>
    </p:spTree>
    <p:extLst>
      <p:ext uri="{BB962C8B-B14F-4D97-AF65-F5344CB8AC3E}">
        <p14:creationId xmlns:p14="http://schemas.microsoft.com/office/powerpoint/2010/main" val="1979930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p:nvPr>
        </p:nvSpPr>
        <p:spPr/>
        <p:txBody>
          <a:bodyPr/>
          <a:lstStyle/>
          <a:p>
            <a:pPr eaLnBrk="1" hangingPunct="1"/>
            <a:r>
              <a:rPr lang="en-GB" altLang="en-US" smtClean="0"/>
              <a:t>Learning outcomes</a:t>
            </a:r>
          </a:p>
        </p:txBody>
      </p:sp>
      <p:sp>
        <p:nvSpPr>
          <p:cNvPr id="76803" name="Rectangle 3"/>
          <p:cNvSpPr>
            <a:spLocks noGrp="1"/>
          </p:cNvSpPr>
          <p:nvPr>
            <p:ph type="body" idx="1"/>
          </p:nvPr>
        </p:nvSpPr>
        <p:spPr/>
        <p:txBody>
          <a:bodyPr/>
          <a:lstStyle/>
          <a:p>
            <a:pPr eaLnBrk="1" hangingPunct="1"/>
            <a:r>
              <a:rPr lang="en-GB" altLang="en-US" sz="2800" dirty="0" smtClean="0"/>
              <a:t>Appreciate </a:t>
            </a:r>
            <a:r>
              <a:rPr lang="en-GB" altLang="en-US" sz="2800" dirty="0" smtClean="0"/>
              <a:t>the issues regarding providing evidence for alternative stable states. </a:t>
            </a:r>
          </a:p>
          <a:p>
            <a:pPr eaLnBrk="1" hangingPunct="1"/>
            <a:endParaRPr lang="en-GB" altLang="en-US" sz="28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p:txBody>
          <a:bodyPr/>
          <a:lstStyle/>
          <a:p>
            <a:pPr eaLnBrk="1" hangingPunct="1"/>
            <a:r>
              <a:rPr lang="en-GB" altLang="en-US" sz="4000" smtClean="0"/>
              <a:t>Alternative stable states are found in vary different ecosystems:</a:t>
            </a:r>
            <a:endParaRPr lang="en-US" altLang="en-US" sz="4000" smtClean="0"/>
          </a:p>
        </p:txBody>
      </p:sp>
      <p:sp>
        <p:nvSpPr>
          <p:cNvPr id="47107" name="Rectangle 3"/>
          <p:cNvSpPr>
            <a:spLocks noGrp="1"/>
          </p:cNvSpPr>
          <p:nvPr>
            <p:ph type="body" idx="1"/>
          </p:nvPr>
        </p:nvSpPr>
        <p:spPr/>
        <p:txBody>
          <a:bodyPr/>
          <a:lstStyle/>
          <a:p>
            <a:pPr eaLnBrk="1" hangingPunct="1"/>
            <a:r>
              <a:rPr lang="en-GB" altLang="en-US" smtClean="0"/>
              <a:t>Lakes </a:t>
            </a:r>
          </a:p>
          <a:p>
            <a:pPr eaLnBrk="1" hangingPunct="1"/>
            <a:r>
              <a:rPr lang="en-GB" altLang="en-US" smtClean="0"/>
              <a:t>Deserts</a:t>
            </a:r>
          </a:p>
          <a:p>
            <a:pPr eaLnBrk="1" hangingPunct="1"/>
            <a:r>
              <a:rPr lang="en-GB" altLang="en-US" smtClean="0"/>
              <a:t>Woodlands</a:t>
            </a:r>
          </a:p>
          <a:p>
            <a:pPr eaLnBrk="1" hangingPunct="1"/>
            <a:r>
              <a:rPr lang="en-GB" altLang="en-US" smtClean="0"/>
              <a:t>Fisheries</a:t>
            </a:r>
          </a:p>
          <a:p>
            <a:pPr eaLnBrk="1" hangingPunct="1"/>
            <a:r>
              <a:rPr lang="en-GB" altLang="en-US" smtClean="0"/>
              <a:t>Coral reefs</a:t>
            </a:r>
          </a:p>
          <a:p>
            <a:pPr eaLnBrk="1" hangingPunct="1"/>
            <a:endParaRPr lang="en-GB" altLang="en-US" smtClean="0"/>
          </a:p>
          <a:p>
            <a:pPr eaLnBrk="1" hangingPunct="1">
              <a:buFont typeface="Arial" panose="020B0604020202020204" pitchFamily="34" charset="0"/>
              <a:buNone/>
            </a:pPr>
            <a:r>
              <a:rPr lang="en-GB" altLang="en-US" smtClean="0"/>
              <a:t>See review Scheffer in Nature 2001</a:t>
            </a:r>
            <a:endParaRPr lang="en-US" altLang="en-US"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p:nvPr>
        </p:nvSpPr>
        <p:spPr/>
        <p:txBody>
          <a:bodyPr/>
          <a:lstStyle/>
          <a:p>
            <a:pPr eaLnBrk="1" hangingPunct="1"/>
            <a:r>
              <a:rPr lang="en-GB" altLang="en-US" smtClean="0"/>
              <a:t>Evidence</a:t>
            </a:r>
            <a:endParaRPr lang="en-US" altLang="en-US" smtClean="0"/>
          </a:p>
        </p:txBody>
      </p:sp>
      <p:sp>
        <p:nvSpPr>
          <p:cNvPr id="48131" name="Rectangle 3"/>
          <p:cNvSpPr>
            <a:spLocks noGrp="1"/>
          </p:cNvSpPr>
          <p:nvPr>
            <p:ph type="body" idx="1"/>
          </p:nvPr>
        </p:nvSpPr>
        <p:spPr/>
        <p:txBody>
          <a:bodyPr/>
          <a:lstStyle/>
          <a:p>
            <a:pPr eaLnBrk="1" hangingPunct="1">
              <a:lnSpc>
                <a:spcPct val="90000"/>
              </a:lnSpc>
            </a:pPr>
            <a:r>
              <a:rPr lang="en-GB" altLang="en-US" sz="2800" dirty="0"/>
              <a:t>I</a:t>
            </a:r>
            <a:r>
              <a:rPr lang="en-GB" altLang="en-US" sz="2800" dirty="0"/>
              <a:t>t is hard to show in a real ecosystem that there are multiple stable states</a:t>
            </a:r>
          </a:p>
          <a:p>
            <a:pPr eaLnBrk="1" hangingPunct="1">
              <a:lnSpc>
                <a:spcPct val="90000"/>
              </a:lnSpc>
            </a:pPr>
            <a:r>
              <a:rPr lang="en-GB" altLang="en-US" sz="2800" dirty="0" smtClean="0"/>
              <a:t>In </a:t>
            </a:r>
            <a:r>
              <a:rPr lang="en-GB" altLang="en-US" sz="2800" dirty="0"/>
              <a:t>general, it is difficult to show this conclusively, as </a:t>
            </a:r>
          </a:p>
          <a:p>
            <a:pPr lvl="1" eaLnBrk="1" hangingPunct="1"/>
            <a:r>
              <a:rPr lang="en-GB" altLang="en-US" sz="2400" dirty="0"/>
              <a:t>Catastrophic shifts are rare events</a:t>
            </a:r>
          </a:p>
          <a:p>
            <a:pPr lvl="1" eaLnBrk="1" hangingPunct="1"/>
            <a:r>
              <a:rPr lang="en-GB" altLang="en-US" sz="2400" dirty="0"/>
              <a:t>Statistic methodology underdeveloped</a:t>
            </a:r>
          </a:p>
          <a:p>
            <a:pPr eaLnBrk="1" hangingPunct="1"/>
            <a:r>
              <a:rPr lang="en-GB" altLang="en-US" sz="2800" dirty="0"/>
              <a:t>to demonstrate alternative stable states you need to</a:t>
            </a:r>
          </a:p>
          <a:p>
            <a:pPr lvl="1" eaLnBrk="1" hangingPunct="1"/>
            <a:r>
              <a:rPr lang="en-GB" altLang="en-US" sz="2400" dirty="0"/>
              <a:t>Have repeated shifts</a:t>
            </a:r>
          </a:p>
          <a:p>
            <a:pPr lvl="1" eaLnBrk="1" hangingPunct="1"/>
            <a:r>
              <a:rPr lang="en-GB" altLang="en-US" sz="2400" dirty="0"/>
              <a:t>Show it plausible there are alternative stable states (fit data using models)</a:t>
            </a:r>
          </a:p>
          <a:p>
            <a:pPr eaLnBrk="1" hangingPunct="1">
              <a:lnSpc>
                <a:spcPct val="90000"/>
              </a:lnSpc>
            </a:pPr>
            <a:endParaRPr lang="en-US" alt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endParaRPr lang="en-US" altLang="en-US" smtClean="0"/>
          </a:p>
        </p:txBody>
      </p:sp>
      <p:sp>
        <p:nvSpPr>
          <p:cNvPr id="56323" name="Content Placeholder 2"/>
          <p:cNvSpPr>
            <a:spLocks noGrp="1"/>
          </p:cNvSpPr>
          <p:nvPr>
            <p:ph idx="1"/>
          </p:nvPr>
        </p:nvSpPr>
        <p:spPr/>
        <p:txBody>
          <a:bodyPr/>
          <a:lstStyle/>
          <a:p>
            <a:endParaRPr lang="en-US" altLang="en-US" smtClean="0"/>
          </a:p>
        </p:txBody>
      </p:sp>
      <p:pic>
        <p:nvPicPr>
          <p:cNvPr id="563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395288"/>
            <a:ext cx="8210550" cy="9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GB" altLang="en-US" smtClean="0"/>
              <a:t>Bee decline</a:t>
            </a:r>
          </a:p>
        </p:txBody>
      </p:sp>
      <p:sp>
        <p:nvSpPr>
          <p:cNvPr id="3" name="Content Placeholder 2"/>
          <p:cNvSpPr>
            <a:spLocks noGrp="1"/>
          </p:cNvSpPr>
          <p:nvPr>
            <p:ph idx="1"/>
          </p:nvPr>
        </p:nvSpPr>
        <p:spPr>
          <a:xfrm>
            <a:off x="603250" y="1625600"/>
            <a:ext cx="7772400" cy="4114800"/>
          </a:xfrm>
        </p:spPr>
        <p:txBody>
          <a:bodyPr/>
          <a:lstStyle/>
          <a:p>
            <a:pPr>
              <a:defRPr/>
            </a:pPr>
            <a:r>
              <a:rPr lang="en-GB" dirty="0" smtClean="0"/>
              <a:t> Insects pollinate </a:t>
            </a:r>
            <a:r>
              <a:rPr lang="en-GB" dirty="0"/>
              <a:t>about 75% of crop species </a:t>
            </a:r>
            <a:r>
              <a:rPr lang="en-GB" dirty="0" smtClean="0"/>
              <a:t>and enable </a:t>
            </a:r>
            <a:r>
              <a:rPr lang="en-GB" dirty="0"/>
              <a:t>reproduction in up to 94% of wild flowering </a:t>
            </a:r>
            <a:r>
              <a:rPr lang="en-GB" dirty="0" smtClean="0"/>
              <a:t>plants</a:t>
            </a:r>
          </a:p>
          <a:p>
            <a:pPr>
              <a:defRPr/>
            </a:pPr>
            <a:r>
              <a:rPr lang="en-GB" dirty="0" smtClean="0"/>
              <a:t>One in 3 mouthfuls of food</a:t>
            </a:r>
          </a:p>
          <a:p>
            <a:pPr marL="0" indent="0">
              <a:buFontTx/>
              <a:buNone/>
              <a:defRPr/>
            </a:pPr>
            <a:r>
              <a:rPr lang="en-GB" dirty="0"/>
              <a:t> </a:t>
            </a:r>
            <a:r>
              <a:rPr lang="en-GB" dirty="0" smtClean="0"/>
              <a:t>  depends on bee pollination</a:t>
            </a:r>
          </a:p>
        </p:txBody>
      </p:sp>
      <p:pic>
        <p:nvPicPr>
          <p:cNvPr id="50180" name="Picture 7" descr="https://encrypted-tbn3.gstatic.com/images?q=tbn:ANd9GcT5LS_ZLwS5lSjMX2mIj0SiRbD0IkoO_2LXNJ5xodjBfWU7OW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4288" y="4956175"/>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GB" altLang="en-US" smtClean="0"/>
              <a:t>Bee decline</a:t>
            </a:r>
          </a:p>
        </p:txBody>
      </p:sp>
      <p:sp>
        <p:nvSpPr>
          <p:cNvPr id="51203" name="Content Placeholder 2"/>
          <p:cNvSpPr>
            <a:spLocks noGrp="1"/>
          </p:cNvSpPr>
          <p:nvPr>
            <p:ph idx="1"/>
          </p:nvPr>
        </p:nvSpPr>
        <p:spPr>
          <a:xfrm>
            <a:off x="603250" y="1625600"/>
            <a:ext cx="8050213" cy="4114800"/>
          </a:xfrm>
        </p:spPr>
        <p:txBody>
          <a:bodyPr/>
          <a:lstStyle/>
          <a:p>
            <a:r>
              <a:rPr lang="en-GB" altLang="en-US" dirty="0" smtClean="0"/>
              <a:t>Pollinators </a:t>
            </a:r>
            <a:r>
              <a:rPr lang="en-GB" altLang="en-US" dirty="0" smtClean="0"/>
              <a:t>are declining in many regions:</a:t>
            </a:r>
          </a:p>
          <a:p>
            <a:r>
              <a:rPr lang="en-GB" altLang="en-US" dirty="0" smtClean="0"/>
              <a:t>USA: 59% loss of colonies 1947-2005</a:t>
            </a:r>
          </a:p>
          <a:p>
            <a:r>
              <a:rPr lang="en-GB" altLang="en-US" dirty="0" smtClean="0"/>
              <a:t>Central Europe: 25% loss   1985-2005</a:t>
            </a:r>
          </a:p>
          <a:p>
            <a:r>
              <a:rPr lang="en-GB" altLang="en-US" dirty="0" smtClean="0"/>
              <a:t>UK: 10 of the 16 bumblebee species are declining, 6 are </a:t>
            </a:r>
            <a:r>
              <a:rPr lang="en-GB" altLang="en-US" dirty="0" smtClean="0"/>
              <a:t>stable/increasing</a:t>
            </a:r>
            <a:endParaRPr lang="en-GB" altLang="en-US" dirty="0" smtClean="0"/>
          </a:p>
          <a:p>
            <a:endParaRPr lang="en-GB" altLang="en-US" dirty="0" smtClean="0"/>
          </a:p>
        </p:txBody>
      </p:sp>
      <p:pic>
        <p:nvPicPr>
          <p:cNvPr id="51204" name="Picture 2" descr="Bumblebee: there are many wild plants that can be pollinated only by the bumbleb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5159375"/>
            <a:ext cx="2674937"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685800" y="500063"/>
            <a:ext cx="7772400" cy="1143000"/>
          </a:xfrm>
        </p:spPr>
        <p:txBody>
          <a:bodyPr/>
          <a:lstStyle/>
          <a:p>
            <a:r>
              <a:rPr lang="en-GB" altLang="en-US" smtClean="0"/>
              <a:t>Bee decline</a:t>
            </a:r>
          </a:p>
        </p:txBody>
      </p:sp>
      <p:sp>
        <p:nvSpPr>
          <p:cNvPr id="53251" name="Content Placeholder 2"/>
          <p:cNvSpPr>
            <a:spLocks noGrp="1"/>
          </p:cNvSpPr>
          <p:nvPr>
            <p:ph idx="1"/>
          </p:nvPr>
        </p:nvSpPr>
        <p:spPr>
          <a:xfrm>
            <a:off x="603250" y="1506538"/>
            <a:ext cx="7772400" cy="4114800"/>
          </a:xfrm>
        </p:spPr>
        <p:txBody>
          <a:bodyPr/>
          <a:lstStyle/>
          <a:p>
            <a:r>
              <a:rPr lang="en-GB" altLang="en-US" dirty="0" smtClean="0"/>
              <a:t>The </a:t>
            </a:r>
            <a:r>
              <a:rPr lang="en-GB" altLang="en-US" dirty="0" smtClean="0"/>
              <a:t>reasons for bee decline are unclear and hotly debated. </a:t>
            </a:r>
          </a:p>
          <a:p>
            <a:r>
              <a:rPr lang="en-GB" altLang="en-US" dirty="0" smtClean="0"/>
              <a:t>Parasites, diseases, land use, invasive species, climate change and pesticide use have all been suggested as causes</a:t>
            </a:r>
          </a:p>
          <a:p>
            <a:r>
              <a:rPr lang="en-GB" altLang="en-US" dirty="0" smtClean="0"/>
              <a:t>None has been identified as a sole cause.</a:t>
            </a:r>
          </a:p>
          <a:p>
            <a:endParaRPr lang="en-GB" altLang="en-US" dirty="0" smtClean="0"/>
          </a:p>
        </p:txBody>
      </p:sp>
      <p:pic>
        <p:nvPicPr>
          <p:cNvPr id="53252" name="Picture 2" descr="http://bombus.org.ua/?img=1&amp;id=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038" y="4686300"/>
            <a:ext cx="252095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en-US" smtClean="0"/>
              <a:t>Why the cause of bee decline is so difficult to find</a:t>
            </a:r>
          </a:p>
        </p:txBody>
      </p:sp>
      <p:sp>
        <p:nvSpPr>
          <p:cNvPr id="54275" name="Content Placeholder 2"/>
          <p:cNvSpPr>
            <a:spLocks noGrp="1"/>
          </p:cNvSpPr>
          <p:nvPr>
            <p:ph idx="1"/>
          </p:nvPr>
        </p:nvSpPr>
        <p:spPr/>
        <p:txBody>
          <a:bodyPr/>
          <a:lstStyle/>
          <a:p>
            <a:pPr eaLnBrk="1" hangingPunct="1"/>
            <a:endParaRPr lang="en-US" altLang="en-US" smtClean="0"/>
          </a:p>
        </p:txBody>
      </p:sp>
      <p:pic>
        <p:nvPicPr>
          <p:cNvPr id="542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25" y="1860550"/>
            <a:ext cx="7935913" cy="388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277" name="TextBox 1"/>
          <p:cNvSpPr txBox="1">
            <a:spLocks noChangeArrowheads="1"/>
          </p:cNvSpPr>
          <p:nvPr/>
        </p:nvSpPr>
        <p:spPr bwMode="auto">
          <a:xfrm>
            <a:off x="4257675" y="6415088"/>
            <a:ext cx="6059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Cox-Foster et al. Science (2007): 318, 283-287 </a:t>
            </a:r>
          </a:p>
        </p:txBody>
      </p:sp>
      <p:sp>
        <p:nvSpPr>
          <p:cNvPr id="4" name="Rectangle 3"/>
          <p:cNvSpPr/>
          <p:nvPr/>
        </p:nvSpPr>
        <p:spPr>
          <a:xfrm>
            <a:off x="109538" y="4803775"/>
            <a:ext cx="8856662"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 name="TextBox 2"/>
          <p:cNvSpPr txBox="1"/>
          <p:nvPr/>
        </p:nvSpPr>
        <p:spPr>
          <a:xfrm>
            <a:off x="404813" y="5416550"/>
            <a:ext cx="8553450" cy="461963"/>
          </a:xfrm>
          <a:prstGeom prst="rect">
            <a:avLst/>
          </a:prstGeom>
          <a:noFill/>
        </p:spPr>
        <p:txBody>
          <a:bodyPr>
            <a:spAutoFit/>
          </a:bodyPr>
          <a:lstStyle/>
          <a:p>
            <a:pPr eaLnBrk="1" hangingPunct="1">
              <a:defRPr/>
            </a:pPr>
            <a:r>
              <a:rPr lang="en-GB" dirty="0">
                <a:latin typeface="+mn-lt"/>
              </a:rPr>
              <a:t>Prevalence of 4 diseases in collapsing colonies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5403E55EBA5F45B25A01EADE153578" ma:contentTypeVersion="3" ma:contentTypeDescription="Create a new document." ma:contentTypeScope="" ma:versionID="89a1949bb7a1654da5eee3025d3a153c">
  <xsd:schema xmlns:xsd="http://www.w3.org/2001/XMLSchema" xmlns:xs="http://www.w3.org/2001/XMLSchema" xmlns:p="http://schemas.microsoft.com/office/2006/metadata/properties" xmlns:ns2="3adaf70a-a570-4315-a8ec-5e7e6d120ca2" targetNamespace="http://schemas.microsoft.com/office/2006/metadata/properties" ma:root="true" ma:fieldsID="5b1612122bf7719c40ba19e6305c05e3" ns2:_="">
    <xsd:import namespace="3adaf70a-a570-4315-a8ec-5e7e6d120ca2"/>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daf70a-a570-4315-a8ec-5e7e6d120c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F0A8F3-D41A-49A1-BC4B-74EF93AFCFB3}"/>
</file>

<file path=customXml/itemProps2.xml><?xml version="1.0" encoding="utf-8"?>
<ds:datastoreItem xmlns:ds="http://schemas.openxmlformats.org/officeDocument/2006/customXml" ds:itemID="{EAA0BAE5-CE0D-422D-A8D8-9645ED57F91B}"/>
</file>

<file path=customXml/itemProps3.xml><?xml version="1.0" encoding="utf-8"?>
<ds:datastoreItem xmlns:ds="http://schemas.openxmlformats.org/officeDocument/2006/customXml" ds:itemID="{0B1284E3-4176-4629-84BC-53FE1341AA7E}"/>
</file>

<file path=docProps/app.xml><?xml version="1.0" encoding="utf-8"?>
<Properties xmlns="http://schemas.openxmlformats.org/officeDocument/2006/extended-properties" xmlns:vt="http://schemas.openxmlformats.org/officeDocument/2006/docPropsVTypes">
  <Template/>
  <TotalTime>23646</TotalTime>
  <Words>948</Words>
  <Application>Microsoft Office PowerPoint</Application>
  <PresentationFormat>On-screen Show (4:3)</PresentationFormat>
  <Paragraphs>119</Paragraphs>
  <Slides>28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Comic Sans MS</vt:lpstr>
      <vt:lpstr>DejaVu Sans</vt:lpstr>
      <vt:lpstr>Times New Roman</vt:lpstr>
      <vt:lpstr>Office Theme</vt:lpstr>
      <vt:lpstr>2020-21  3-3 Alternative stable states, phase shifts and catastrophic transitions. Chaos and unpredictability Evidence for Alternative Stable States  </vt:lpstr>
      <vt:lpstr>Outline</vt:lpstr>
      <vt:lpstr>Alternative stable states are found in vary different ecosystems:</vt:lpstr>
      <vt:lpstr>Evidence</vt:lpstr>
      <vt:lpstr>PowerPoint Presentation</vt:lpstr>
      <vt:lpstr>Bee decline</vt:lpstr>
      <vt:lpstr>Bee decline</vt:lpstr>
      <vt:lpstr>Bee decline</vt:lpstr>
      <vt:lpstr>Why the cause of bee decline is so difficult to find</vt:lpstr>
      <vt:lpstr>Effects of exposure of sublethal pesticides</vt:lpstr>
      <vt:lpstr>Effects of exposure of sublethal pesticides</vt:lpstr>
      <vt:lpstr>Effects of exposure of sublethal pesticides</vt:lpstr>
      <vt:lpstr>Colony dynamics</vt:lpstr>
      <vt:lpstr>Effects of exposure of sublethal pesticides</vt:lpstr>
      <vt:lpstr>Effects of exposure of sublethal pesticides</vt:lpstr>
      <vt:lpstr>PowerPoint Presentation</vt:lpstr>
      <vt:lpstr>Any stress (including disease) could cause alternative fates </vt:lpstr>
      <vt:lpstr>PowerPoint Presentation</vt:lpstr>
      <vt:lpstr>Midges can be highly abundant</vt:lpstr>
      <vt:lpstr>PowerPoint Presentation</vt:lpstr>
      <vt:lpstr>Possible explanation: Alternative stable states</vt:lpstr>
      <vt:lpstr>Demonstrating existence of alternative stable states </vt:lpstr>
      <vt:lpstr>A spatial regime shift in a large coastal ecosystem</vt:lpstr>
      <vt:lpstr> A spatial regime shift in a large coastal ecosystem </vt:lpstr>
      <vt:lpstr>A spatial regime shift in a large coastal ecosystem</vt:lpstr>
      <vt:lpstr>A spatial regime shift in a large coastal ecosystem</vt:lpstr>
      <vt:lpstr>A spatial regime shift in a large coastal ecosystem</vt:lpstr>
      <vt:lpstr>Learning outcomes</vt:lpstr>
    </vt:vector>
  </TitlesOfParts>
  <Company>RHUL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Jansen</dc:creator>
  <cp:lastModifiedBy>Jansen, Vincent</cp:lastModifiedBy>
  <cp:revision>264</cp:revision>
  <dcterms:created xsi:type="dcterms:W3CDTF">2002-06-29T18:19:19Z</dcterms:created>
  <dcterms:modified xsi:type="dcterms:W3CDTF">2021-02-04T17:51:35Z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0x0101007F5403E55EBA5F45B25A01EADE153578</vt:lpwstr>
  </property>
</Properties>
</file>